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84" r:id="rId4"/>
    <p:sldId id="258" r:id="rId5"/>
    <p:sldId id="285" r:id="rId6"/>
    <p:sldId id="280" r:id="rId7"/>
    <p:sldId id="259" r:id="rId8"/>
    <p:sldId id="275" r:id="rId9"/>
    <p:sldId id="260" r:id="rId10"/>
    <p:sldId id="274" r:id="rId11"/>
    <p:sldId id="277" r:id="rId12"/>
    <p:sldId id="261" r:id="rId13"/>
    <p:sldId id="263" r:id="rId14"/>
    <p:sldId id="282" r:id="rId15"/>
    <p:sldId id="264" r:id="rId16"/>
    <p:sldId id="278" r:id="rId17"/>
    <p:sldId id="287" r:id="rId18"/>
    <p:sldId id="265" r:id="rId19"/>
    <p:sldId id="286" r:id="rId20"/>
    <p:sldId id="270" r:id="rId21"/>
    <p:sldId id="266" r:id="rId22"/>
    <p:sldId id="271" r:id="rId23"/>
    <p:sldId id="272" r:id="rId24"/>
    <p:sldId id="267" r:id="rId25"/>
    <p:sldId id="269" r:id="rId26"/>
    <p:sldId id="268" r:id="rId27"/>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6" autoAdjust="0"/>
    <p:restoredTop sz="94660"/>
  </p:normalViewPr>
  <p:slideViewPr>
    <p:cSldViewPr>
      <p:cViewPr varScale="1">
        <p:scale>
          <a:sx n="68" d="100"/>
          <a:sy n="68" d="100"/>
        </p:scale>
        <p:origin x="148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dirty="0"/>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A479429B-E7A7-471C-AEB3-E197E2A0DE63}" type="datetimeFigureOut">
              <a:rPr lang="en-US" smtClean="0"/>
              <a:t>3/29/2021</a:t>
            </a:fld>
            <a:endParaRPr lang="en-US" dirty="0"/>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6C9BD0B4-9527-43E0-B7D8-455ECC69D9CB}" type="slidenum">
              <a:rPr lang="en-US" smtClean="0"/>
              <a:t>‹#›</a:t>
            </a:fld>
            <a:endParaRPr lang="en-US" dirty="0"/>
          </a:p>
        </p:txBody>
      </p:sp>
    </p:spTree>
    <p:extLst>
      <p:ext uri="{BB962C8B-B14F-4D97-AF65-F5344CB8AC3E}">
        <p14:creationId xmlns:p14="http://schemas.microsoft.com/office/powerpoint/2010/main" val="2492979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1440" tIns="45720" rIns="91440" bIns="45720" rtlCol="0"/>
          <a:lstStyle>
            <a:lvl1pPr algn="r">
              <a:defRPr sz="1200"/>
            </a:lvl1pPr>
          </a:lstStyle>
          <a:p>
            <a:fld id="{BEE71258-B81B-453A-93E7-6E5C17272066}" type="datetimeFigureOut">
              <a:rPr lang="en-US" smtClean="0"/>
              <a:t>3/29/2021</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1440" tIns="45720" rIns="91440" bIns="45720" rtlCol="0" anchor="b"/>
          <a:lstStyle>
            <a:lvl1pPr algn="r">
              <a:defRPr sz="1200"/>
            </a:lvl1pPr>
          </a:lstStyle>
          <a:p>
            <a:fld id="{E772C342-605A-42DE-B075-6CD962489448}" type="slidenum">
              <a:rPr lang="en-US" smtClean="0"/>
              <a:t>‹#›</a:t>
            </a:fld>
            <a:endParaRPr lang="en-US"/>
          </a:p>
        </p:txBody>
      </p:sp>
    </p:spTree>
    <p:extLst>
      <p:ext uri="{BB962C8B-B14F-4D97-AF65-F5344CB8AC3E}">
        <p14:creationId xmlns:p14="http://schemas.microsoft.com/office/powerpoint/2010/main" val="294435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2C342-605A-42DE-B075-6CD962489448}" type="slidenum">
              <a:rPr lang="en-US" smtClean="0"/>
              <a:t>24</a:t>
            </a:fld>
            <a:endParaRPr lang="en-US"/>
          </a:p>
        </p:txBody>
      </p:sp>
    </p:spTree>
    <p:extLst>
      <p:ext uri="{BB962C8B-B14F-4D97-AF65-F5344CB8AC3E}">
        <p14:creationId xmlns:p14="http://schemas.microsoft.com/office/powerpoint/2010/main" val="147753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C59A86-E385-45F6-B822-D6D7B9669B19}" type="datetimeFigureOut">
              <a:rPr lang="en-US" smtClean="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1579E-AC8D-4046-8A97-FFF02D02E07F}" type="slidenum">
              <a:rPr lang="en-US" smtClean="0"/>
              <a:t>‹#›</a:t>
            </a:fld>
            <a:endParaRPr lang="en-US" dirty="0"/>
          </a:p>
        </p:txBody>
      </p:sp>
    </p:spTree>
    <p:extLst>
      <p:ext uri="{BB962C8B-B14F-4D97-AF65-F5344CB8AC3E}">
        <p14:creationId xmlns:p14="http://schemas.microsoft.com/office/powerpoint/2010/main" val="128695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59A86-E385-45F6-B822-D6D7B9669B19}" type="datetimeFigureOut">
              <a:rPr lang="en-US" smtClean="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1579E-AC8D-4046-8A97-FFF02D02E07F}" type="slidenum">
              <a:rPr lang="en-US" smtClean="0"/>
              <a:t>‹#›</a:t>
            </a:fld>
            <a:endParaRPr lang="en-US" dirty="0"/>
          </a:p>
        </p:txBody>
      </p:sp>
    </p:spTree>
    <p:extLst>
      <p:ext uri="{BB962C8B-B14F-4D97-AF65-F5344CB8AC3E}">
        <p14:creationId xmlns:p14="http://schemas.microsoft.com/office/powerpoint/2010/main" val="3445077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59A86-E385-45F6-B822-D6D7B9669B19}" type="datetimeFigureOut">
              <a:rPr lang="en-US" smtClean="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1579E-AC8D-4046-8A97-FFF02D02E07F}" type="slidenum">
              <a:rPr lang="en-US" smtClean="0"/>
              <a:t>‹#›</a:t>
            </a:fld>
            <a:endParaRPr lang="en-US" dirty="0"/>
          </a:p>
        </p:txBody>
      </p:sp>
    </p:spTree>
    <p:extLst>
      <p:ext uri="{BB962C8B-B14F-4D97-AF65-F5344CB8AC3E}">
        <p14:creationId xmlns:p14="http://schemas.microsoft.com/office/powerpoint/2010/main" val="348165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59A86-E385-45F6-B822-D6D7B9669B19}" type="datetimeFigureOut">
              <a:rPr lang="en-US" smtClean="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1579E-AC8D-4046-8A97-FFF02D02E07F}" type="slidenum">
              <a:rPr lang="en-US" smtClean="0"/>
              <a:t>‹#›</a:t>
            </a:fld>
            <a:endParaRPr lang="en-US" dirty="0"/>
          </a:p>
        </p:txBody>
      </p:sp>
    </p:spTree>
    <p:extLst>
      <p:ext uri="{BB962C8B-B14F-4D97-AF65-F5344CB8AC3E}">
        <p14:creationId xmlns:p14="http://schemas.microsoft.com/office/powerpoint/2010/main" val="340728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C59A86-E385-45F6-B822-D6D7B9669B19}" type="datetimeFigureOut">
              <a:rPr lang="en-US" smtClean="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1579E-AC8D-4046-8A97-FFF02D02E07F}" type="slidenum">
              <a:rPr lang="en-US" smtClean="0"/>
              <a:t>‹#›</a:t>
            </a:fld>
            <a:endParaRPr lang="en-US" dirty="0"/>
          </a:p>
        </p:txBody>
      </p:sp>
    </p:spTree>
    <p:extLst>
      <p:ext uri="{BB962C8B-B14F-4D97-AF65-F5344CB8AC3E}">
        <p14:creationId xmlns:p14="http://schemas.microsoft.com/office/powerpoint/2010/main" val="12492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C59A86-E385-45F6-B822-D6D7B9669B19}" type="datetimeFigureOut">
              <a:rPr lang="en-US" smtClean="0"/>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1579E-AC8D-4046-8A97-FFF02D02E07F}" type="slidenum">
              <a:rPr lang="en-US" smtClean="0"/>
              <a:t>‹#›</a:t>
            </a:fld>
            <a:endParaRPr lang="en-US" dirty="0"/>
          </a:p>
        </p:txBody>
      </p:sp>
    </p:spTree>
    <p:extLst>
      <p:ext uri="{BB962C8B-B14F-4D97-AF65-F5344CB8AC3E}">
        <p14:creationId xmlns:p14="http://schemas.microsoft.com/office/powerpoint/2010/main" val="357719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C59A86-E385-45F6-B822-D6D7B9669B19}" type="datetimeFigureOut">
              <a:rPr lang="en-US" smtClean="0"/>
              <a:t>3/29/2021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21579E-AC8D-4046-8A97-FFF02D02E07F}" type="slidenum">
              <a:rPr lang="en-US" smtClean="0"/>
              <a:t>‹#›</a:t>
            </a:fld>
            <a:endParaRPr lang="en-US" dirty="0"/>
          </a:p>
        </p:txBody>
      </p:sp>
    </p:spTree>
    <p:extLst>
      <p:ext uri="{BB962C8B-B14F-4D97-AF65-F5344CB8AC3E}">
        <p14:creationId xmlns:p14="http://schemas.microsoft.com/office/powerpoint/2010/main" val="120559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C59A86-E385-45F6-B822-D6D7B9669B19}" type="datetimeFigureOut">
              <a:rPr lang="en-US" smtClean="0"/>
              <a:t>3/29/2021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1579E-AC8D-4046-8A97-FFF02D02E07F}" type="slidenum">
              <a:rPr lang="en-US" smtClean="0"/>
              <a:t>‹#›</a:t>
            </a:fld>
            <a:endParaRPr lang="en-US" dirty="0"/>
          </a:p>
        </p:txBody>
      </p:sp>
    </p:spTree>
    <p:extLst>
      <p:ext uri="{BB962C8B-B14F-4D97-AF65-F5344CB8AC3E}">
        <p14:creationId xmlns:p14="http://schemas.microsoft.com/office/powerpoint/2010/main" val="279869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59A86-E385-45F6-B822-D6D7B9669B19}" type="datetimeFigureOut">
              <a:rPr lang="en-US" smtClean="0"/>
              <a:t>3/29/2021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21579E-AC8D-4046-8A97-FFF02D02E07F}" type="slidenum">
              <a:rPr lang="en-US" smtClean="0"/>
              <a:t>‹#›</a:t>
            </a:fld>
            <a:endParaRPr lang="en-US" dirty="0"/>
          </a:p>
        </p:txBody>
      </p:sp>
    </p:spTree>
    <p:extLst>
      <p:ext uri="{BB962C8B-B14F-4D97-AF65-F5344CB8AC3E}">
        <p14:creationId xmlns:p14="http://schemas.microsoft.com/office/powerpoint/2010/main" val="17679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C59A86-E385-45F6-B822-D6D7B9669B19}" type="datetimeFigureOut">
              <a:rPr lang="en-US" smtClean="0"/>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1579E-AC8D-4046-8A97-FFF02D02E07F}" type="slidenum">
              <a:rPr lang="en-US" smtClean="0"/>
              <a:t>‹#›</a:t>
            </a:fld>
            <a:endParaRPr lang="en-US" dirty="0"/>
          </a:p>
        </p:txBody>
      </p:sp>
    </p:spTree>
    <p:extLst>
      <p:ext uri="{BB962C8B-B14F-4D97-AF65-F5344CB8AC3E}">
        <p14:creationId xmlns:p14="http://schemas.microsoft.com/office/powerpoint/2010/main" val="158213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C59A86-E385-45F6-B822-D6D7B9669B19}" type="datetimeFigureOut">
              <a:rPr lang="en-US" smtClean="0"/>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1579E-AC8D-4046-8A97-FFF02D02E07F}" type="slidenum">
              <a:rPr lang="en-US" smtClean="0"/>
              <a:t>‹#›</a:t>
            </a:fld>
            <a:endParaRPr lang="en-US" dirty="0"/>
          </a:p>
        </p:txBody>
      </p:sp>
    </p:spTree>
    <p:extLst>
      <p:ext uri="{BB962C8B-B14F-4D97-AF65-F5344CB8AC3E}">
        <p14:creationId xmlns:p14="http://schemas.microsoft.com/office/powerpoint/2010/main" val="141340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59A86-E385-45F6-B822-D6D7B9669B19}" type="datetimeFigureOut">
              <a:rPr lang="en-US" smtClean="0"/>
              <a:t>3/29/2021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1579E-AC8D-4046-8A97-FFF02D02E07F}" type="slidenum">
              <a:rPr lang="en-US" smtClean="0"/>
              <a:t>‹#›</a:t>
            </a:fld>
            <a:endParaRPr lang="en-US" dirty="0"/>
          </a:p>
        </p:txBody>
      </p:sp>
    </p:spTree>
    <p:extLst>
      <p:ext uri="{BB962C8B-B14F-4D97-AF65-F5344CB8AC3E}">
        <p14:creationId xmlns:p14="http://schemas.microsoft.com/office/powerpoint/2010/main" val="3820165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sdccd.edu/about/departments-and-offices/business-technology-services-division/business-services/purchasing-vendors/forms.asp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19200"/>
            <a:ext cx="8305800" cy="4108817"/>
          </a:xfrm>
          <a:prstGeom prst="rect">
            <a:avLst/>
          </a:prstGeom>
          <a:noFill/>
        </p:spPr>
        <p:txBody>
          <a:bodyPr wrap="square" rtlCol="0">
            <a:spAutoFit/>
          </a:bodyPr>
          <a:lstStyle/>
          <a:p>
            <a:pPr algn="ctr"/>
            <a:r>
              <a:rPr lang="en-US" sz="4500" b="1" dirty="0" smtClean="0"/>
              <a:t>PeopleSoft/Requisition Training</a:t>
            </a:r>
          </a:p>
          <a:p>
            <a:pPr algn="ctr"/>
            <a:endParaRPr lang="en-US" sz="4500" b="1" dirty="0" smtClean="0"/>
          </a:p>
          <a:p>
            <a:pPr algn="ctr"/>
            <a:r>
              <a:rPr lang="en-US" sz="4500" b="1" dirty="0" smtClean="0"/>
              <a:t>SDCCD </a:t>
            </a:r>
            <a:r>
              <a:rPr lang="en-US" sz="4500" b="1" dirty="0" err="1" smtClean="0"/>
              <a:t>Districtwide</a:t>
            </a:r>
            <a:r>
              <a:rPr lang="en-US" sz="4500" b="1" dirty="0" smtClean="0"/>
              <a:t> </a:t>
            </a:r>
          </a:p>
          <a:p>
            <a:pPr algn="ctr"/>
            <a:endParaRPr lang="en-US" sz="4500" b="1" dirty="0"/>
          </a:p>
          <a:p>
            <a:pPr algn="ctr"/>
            <a:r>
              <a:rPr lang="en-US" sz="4500" b="1" dirty="0" smtClean="0"/>
              <a:t>March 29, 2021</a:t>
            </a:r>
          </a:p>
          <a:p>
            <a:endParaRPr lang="en-US" dirty="0"/>
          </a:p>
          <a:p>
            <a:endParaRPr lang="en-US" dirty="0"/>
          </a:p>
        </p:txBody>
      </p:sp>
    </p:spTree>
    <p:extLst>
      <p:ext uri="{BB962C8B-B14F-4D97-AF65-F5344CB8AC3E}">
        <p14:creationId xmlns:p14="http://schemas.microsoft.com/office/powerpoint/2010/main" val="707959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86801" cy="830997"/>
          </a:xfrm>
          <a:prstGeom prst="rect">
            <a:avLst/>
          </a:prstGeom>
          <a:noFill/>
        </p:spPr>
        <p:txBody>
          <a:bodyPr wrap="square" rtlCol="0">
            <a:spAutoFit/>
          </a:bodyPr>
          <a:lstStyle/>
          <a:p>
            <a:r>
              <a:rPr lang="en-US" sz="1600" dirty="0" smtClean="0"/>
              <a:t>Once all data has been entered for the line of the requisition, click “Add to Cart” for each line item at the bottom of the screen.  You can add multiple lines by repeating the same process.  Once all lines have been entered, click on “Checkout” at the top of the screen.</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 y="1447800"/>
            <a:ext cx="896302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2291807">
            <a:off x="7960591" y="1059598"/>
            <a:ext cx="27432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19073" y="2757904"/>
            <a:ext cx="8686801" cy="1077218"/>
          </a:xfrm>
          <a:prstGeom prst="rect">
            <a:avLst/>
          </a:prstGeom>
          <a:noFill/>
        </p:spPr>
        <p:txBody>
          <a:bodyPr wrap="square" rtlCol="0">
            <a:spAutoFit/>
          </a:bodyPr>
          <a:lstStyle/>
          <a:p>
            <a:r>
              <a:rPr lang="en-US" sz="1600" dirty="0" smtClean="0"/>
              <a:t>Once you click “Checkout,” the page directs you to the Checkout – Review and Submit page.  From this page, you can review your order, add the attachment to line one, mark a line as an amount only (IF the requisition is going to be a Blanket Order PO), expand the lines to see where the order is being shipped, check the GL, enter asset information, and add additional comments.</a:t>
            </a:r>
            <a:endParaRPr lang="en-US" sz="1600" dirty="0"/>
          </a:p>
        </p:txBody>
      </p:sp>
    </p:spTree>
    <p:extLst>
      <p:ext uri="{BB962C8B-B14F-4D97-AF65-F5344CB8AC3E}">
        <p14:creationId xmlns:p14="http://schemas.microsoft.com/office/powerpoint/2010/main" val="1304898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230"/>
          <a:stretch/>
        </p:blipFill>
        <p:spPr bwMode="auto">
          <a:xfrm>
            <a:off x="-9525" y="303620"/>
            <a:ext cx="9150350" cy="340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191000"/>
            <a:ext cx="64960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328" y="914400"/>
            <a:ext cx="2066271" cy="1092607"/>
          </a:xfrm>
          <a:prstGeom prst="rect">
            <a:avLst/>
          </a:prstGeom>
          <a:noFill/>
        </p:spPr>
        <p:txBody>
          <a:bodyPr wrap="square" rtlCol="0">
            <a:spAutoFit/>
          </a:bodyPr>
          <a:lstStyle/>
          <a:p>
            <a:r>
              <a:rPr lang="en-US" sz="1300" b="1" dirty="0" smtClean="0"/>
              <a:t>“Ship To” </a:t>
            </a:r>
            <a:r>
              <a:rPr lang="en-US" sz="1300" dirty="0" smtClean="0"/>
              <a:t>location</a:t>
            </a:r>
            <a:r>
              <a:rPr lang="en-US" sz="1300" b="1" dirty="0" smtClean="0"/>
              <a:t>.</a:t>
            </a:r>
            <a:r>
              <a:rPr lang="en-US" sz="1300" dirty="0" smtClean="0"/>
              <a:t>  This defaults from the user profile.  This is where the supplier will send/deliver your goods to.</a:t>
            </a:r>
            <a:endParaRPr lang="en-US" sz="1300" dirty="0"/>
          </a:p>
        </p:txBody>
      </p:sp>
      <p:sp>
        <p:nvSpPr>
          <p:cNvPr id="8" name="Down Arrow 7"/>
          <p:cNvSpPr/>
          <p:nvPr/>
        </p:nvSpPr>
        <p:spPr>
          <a:xfrm rot="16200000">
            <a:off x="1861774" y="502920"/>
            <a:ext cx="36576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8382831">
            <a:off x="2916759" y="2642561"/>
            <a:ext cx="36576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05479" y="2333927"/>
            <a:ext cx="1647122" cy="1692771"/>
          </a:xfrm>
          <a:prstGeom prst="rect">
            <a:avLst/>
          </a:prstGeom>
          <a:noFill/>
        </p:spPr>
        <p:txBody>
          <a:bodyPr wrap="square" rtlCol="0">
            <a:spAutoFit/>
          </a:bodyPr>
          <a:lstStyle/>
          <a:p>
            <a:r>
              <a:rPr lang="en-US" sz="1300" b="1" dirty="0" smtClean="0"/>
              <a:t>Location:</a:t>
            </a:r>
            <a:r>
              <a:rPr lang="en-US" sz="1300" dirty="0" smtClean="0"/>
              <a:t> This is where the items will “live” once they arrive on campus.  This field must be populated accurately when ordering assets.</a:t>
            </a:r>
            <a:endParaRPr lang="en-US" sz="1300" dirty="0"/>
          </a:p>
        </p:txBody>
      </p:sp>
      <p:sp>
        <p:nvSpPr>
          <p:cNvPr id="11" name="Down Arrow 10"/>
          <p:cNvSpPr/>
          <p:nvPr/>
        </p:nvSpPr>
        <p:spPr>
          <a:xfrm rot="18382831">
            <a:off x="5215040" y="4793997"/>
            <a:ext cx="36576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16200000">
            <a:off x="1483995" y="5920669"/>
            <a:ext cx="36576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4529" y="4733925"/>
            <a:ext cx="1678848" cy="1292662"/>
          </a:xfrm>
          <a:prstGeom prst="rect">
            <a:avLst/>
          </a:prstGeom>
          <a:noFill/>
        </p:spPr>
        <p:txBody>
          <a:bodyPr wrap="square" rtlCol="0">
            <a:spAutoFit/>
          </a:bodyPr>
          <a:lstStyle/>
          <a:p>
            <a:r>
              <a:rPr lang="en-US" sz="1300" dirty="0" smtClean="0"/>
              <a:t>If you order an asset, you must populate the Asset Information tab!  Identify the AM Business Unit along with the Profile ID.</a:t>
            </a:r>
            <a:endParaRPr lang="en-US" sz="1300" dirty="0"/>
          </a:p>
        </p:txBody>
      </p:sp>
      <p:sp>
        <p:nvSpPr>
          <p:cNvPr id="2" name="TextBox 1"/>
          <p:cNvSpPr txBox="1"/>
          <p:nvPr/>
        </p:nvSpPr>
        <p:spPr>
          <a:xfrm>
            <a:off x="2790287" y="0"/>
            <a:ext cx="2716898" cy="307777"/>
          </a:xfrm>
          <a:prstGeom prst="rect">
            <a:avLst/>
          </a:prstGeom>
          <a:solidFill>
            <a:srgbClr val="FFFF00"/>
          </a:solidFill>
        </p:spPr>
        <p:txBody>
          <a:bodyPr wrap="none" rtlCol="0">
            <a:spAutoFit/>
          </a:bodyPr>
          <a:lstStyle/>
          <a:p>
            <a:r>
              <a:rPr lang="en-US" sz="1400" b="1" dirty="0" smtClean="0"/>
              <a:t>Checkout – Review &amp; Submit Page</a:t>
            </a:r>
            <a:endParaRPr lang="en-US" sz="1400" b="1" dirty="0"/>
          </a:p>
        </p:txBody>
      </p:sp>
      <p:sp>
        <p:nvSpPr>
          <p:cNvPr id="12" name="Down Arrow 11"/>
          <p:cNvSpPr/>
          <p:nvPr/>
        </p:nvSpPr>
        <p:spPr>
          <a:xfrm rot="10612044">
            <a:off x="7995262" y="558339"/>
            <a:ext cx="274320" cy="228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772400" y="933450"/>
            <a:ext cx="1219200" cy="1092607"/>
          </a:xfrm>
          <a:prstGeom prst="rect">
            <a:avLst/>
          </a:prstGeom>
          <a:noFill/>
        </p:spPr>
        <p:txBody>
          <a:bodyPr wrap="square" rtlCol="0">
            <a:spAutoFit/>
          </a:bodyPr>
          <a:lstStyle/>
          <a:p>
            <a:r>
              <a:rPr lang="en-US" sz="1300" dirty="0" smtClean="0"/>
              <a:t>This is where you add your quote/backup for the requisition.</a:t>
            </a:r>
            <a:endParaRPr lang="en-US" sz="1300" dirty="0"/>
          </a:p>
        </p:txBody>
      </p:sp>
    </p:spTree>
    <p:extLst>
      <p:ext uri="{BB962C8B-B14F-4D97-AF65-F5344CB8AC3E}">
        <p14:creationId xmlns:p14="http://schemas.microsoft.com/office/powerpoint/2010/main" val="1094094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60" y="761999"/>
            <a:ext cx="640697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4810" y="3657600"/>
            <a:ext cx="8466438" cy="1077218"/>
          </a:xfrm>
          <a:prstGeom prst="rect">
            <a:avLst/>
          </a:prstGeom>
          <a:noFill/>
        </p:spPr>
        <p:txBody>
          <a:bodyPr wrap="square" rtlCol="0">
            <a:spAutoFit/>
          </a:bodyPr>
          <a:lstStyle/>
          <a:p>
            <a:r>
              <a:rPr lang="en-US" sz="1600" dirty="0" smtClean="0"/>
              <a:t>After you “Browse” your file, click on upload.  You will see your file name listed under “Attached File.”  Click the box “Send to Supplier” so that all attachments are emailed with the PO to the supplier.  </a:t>
            </a:r>
            <a:r>
              <a:rPr lang="en-US" sz="1600" b="1" dirty="0" smtClean="0"/>
              <a:t>Remember, only add the attachment on line one of the requisition.</a:t>
            </a:r>
          </a:p>
          <a:p>
            <a:r>
              <a:rPr lang="en-US" sz="1600" dirty="0" smtClean="0"/>
              <a:t> </a:t>
            </a:r>
          </a:p>
        </p:txBody>
      </p:sp>
      <p:sp>
        <p:nvSpPr>
          <p:cNvPr id="4" name="Down Arrow 3"/>
          <p:cNvSpPr/>
          <p:nvPr/>
        </p:nvSpPr>
        <p:spPr>
          <a:xfrm rot="2291807">
            <a:off x="1468280" y="2001465"/>
            <a:ext cx="36576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05760" y="381000"/>
            <a:ext cx="9182642" cy="338554"/>
          </a:xfrm>
          <a:prstGeom prst="rect">
            <a:avLst/>
          </a:prstGeom>
          <a:noFill/>
        </p:spPr>
        <p:txBody>
          <a:bodyPr wrap="none" rtlCol="0">
            <a:spAutoFit/>
          </a:bodyPr>
          <a:lstStyle/>
          <a:p>
            <a:r>
              <a:rPr lang="en-US" sz="1600" dirty="0" smtClean="0"/>
              <a:t>To add an attachment to line one, click on the “Comments” icon               and follow the instructions below:</a:t>
            </a:r>
            <a:endParaRPr lang="en-US" sz="16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80999"/>
            <a:ext cx="6477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6563" y="1501132"/>
            <a:ext cx="28956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8"/>
          <p:cNvSpPr/>
          <p:nvPr/>
        </p:nvSpPr>
        <p:spPr>
          <a:xfrm rot="2291807">
            <a:off x="6503002" y="2040365"/>
            <a:ext cx="36576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2291807">
            <a:off x="4619834" y="2441184"/>
            <a:ext cx="36576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97396" y="2084300"/>
            <a:ext cx="772071" cy="369332"/>
          </a:xfrm>
          <a:prstGeom prst="rect">
            <a:avLst/>
          </a:prstGeom>
          <a:solidFill>
            <a:srgbClr val="FFFF00"/>
          </a:solidFill>
        </p:spPr>
        <p:txBody>
          <a:bodyPr wrap="none" rtlCol="0">
            <a:spAutoFit/>
          </a:bodyPr>
          <a:lstStyle/>
          <a:p>
            <a:r>
              <a:rPr lang="en-US" dirty="0" smtClean="0"/>
              <a:t>Step 1</a:t>
            </a:r>
            <a:endParaRPr lang="en-US" dirty="0"/>
          </a:p>
        </p:txBody>
      </p:sp>
      <p:sp>
        <p:nvSpPr>
          <p:cNvPr id="7" name="TextBox 6"/>
          <p:cNvSpPr txBox="1"/>
          <p:nvPr/>
        </p:nvSpPr>
        <p:spPr>
          <a:xfrm>
            <a:off x="6894763" y="2025134"/>
            <a:ext cx="772071" cy="369332"/>
          </a:xfrm>
          <a:prstGeom prst="rect">
            <a:avLst/>
          </a:prstGeom>
          <a:solidFill>
            <a:srgbClr val="FFFF00"/>
          </a:solidFill>
        </p:spPr>
        <p:txBody>
          <a:bodyPr wrap="none" rtlCol="0">
            <a:spAutoFit/>
          </a:bodyPr>
          <a:lstStyle/>
          <a:p>
            <a:r>
              <a:rPr lang="en-US" dirty="0" smtClean="0"/>
              <a:t>Step 2</a:t>
            </a:r>
            <a:endParaRPr lang="en-US" dirty="0"/>
          </a:p>
        </p:txBody>
      </p:sp>
      <p:sp>
        <p:nvSpPr>
          <p:cNvPr id="8" name="TextBox 7"/>
          <p:cNvSpPr txBox="1"/>
          <p:nvPr/>
        </p:nvSpPr>
        <p:spPr>
          <a:xfrm>
            <a:off x="4697081" y="2045399"/>
            <a:ext cx="772071" cy="369332"/>
          </a:xfrm>
          <a:prstGeom prst="rect">
            <a:avLst/>
          </a:prstGeom>
          <a:solidFill>
            <a:srgbClr val="FFFF00"/>
          </a:solidFill>
        </p:spPr>
        <p:txBody>
          <a:bodyPr wrap="none" rtlCol="0">
            <a:spAutoFit/>
          </a:bodyPr>
          <a:lstStyle/>
          <a:p>
            <a:r>
              <a:rPr lang="en-US" dirty="0" smtClean="0"/>
              <a:t>Step 3</a:t>
            </a:r>
            <a:endParaRPr lang="en-US"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98" y="5791200"/>
            <a:ext cx="65151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74232" y="4876800"/>
            <a:ext cx="8686800" cy="1077218"/>
          </a:xfrm>
          <a:prstGeom prst="rect">
            <a:avLst/>
          </a:prstGeom>
          <a:noFill/>
        </p:spPr>
        <p:txBody>
          <a:bodyPr wrap="square" rtlCol="0">
            <a:spAutoFit/>
          </a:bodyPr>
          <a:lstStyle/>
          <a:p>
            <a:r>
              <a:rPr lang="en-US" sz="1600" dirty="0" smtClean="0"/>
              <a:t>To finalize the requisition, click on the Check Budget link to check budget and obtain the requisition number.  Once you are provided the requisition number (top right of the screen), scroll down to the bottom and click on Save &amp; Submit.  (You do not need to “Pre-check Budget” before you check budget.)</a:t>
            </a:r>
            <a:endParaRPr lang="en-US" sz="1600" dirty="0"/>
          </a:p>
        </p:txBody>
      </p:sp>
    </p:spTree>
    <p:extLst>
      <p:ext uri="{BB962C8B-B14F-4D97-AF65-F5344CB8AC3E}">
        <p14:creationId xmlns:p14="http://schemas.microsoft.com/office/powerpoint/2010/main" val="2911253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953000"/>
            <a:ext cx="7924800" cy="1323439"/>
          </a:xfrm>
          <a:prstGeom prst="rect">
            <a:avLst/>
          </a:prstGeom>
          <a:noFill/>
        </p:spPr>
        <p:txBody>
          <a:bodyPr wrap="square" rtlCol="0">
            <a:spAutoFit/>
          </a:bodyPr>
          <a:lstStyle/>
          <a:p>
            <a:r>
              <a:rPr lang="en-US" sz="1600" dirty="0" smtClean="0"/>
              <a:t>Requisition comments are used to provide the end location for receiving.  You may also include the suppliers email address in this field for Purchasing to reference.   </a:t>
            </a:r>
          </a:p>
          <a:p>
            <a:endParaRPr lang="en-US" sz="1600" dirty="0"/>
          </a:p>
          <a:p>
            <a:r>
              <a:rPr lang="en-US" sz="1600" dirty="0" smtClean="0"/>
              <a:t>Please be sure to check the three boxes under these comments so they are visible to all throughout the process.</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2733674"/>
            <a:ext cx="8168560" cy="214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6200000">
            <a:off x="433387" y="4214813"/>
            <a:ext cx="381000" cy="6381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rot="16200000">
            <a:off x="2871787" y="4214813"/>
            <a:ext cx="381000" cy="6381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rot="16200000">
            <a:off x="5367338" y="4214812"/>
            <a:ext cx="381000" cy="6381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28600" y="45331"/>
            <a:ext cx="5567037" cy="861774"/>
          </a:xfrm>
          <a:prstGeom prst="rect">
            <a:avLst/>
          </a:prstGeom>
          <a:noFill/>
        </p:spPr>
        <p:txBody>
          <a:bodyPr wrap="none" rtlCol="0">
            <a:spAutoFit/>
          </a:bodyPr>
          <a:lstStyle/>
          <a:p>
            <a:endParaRPr lang="en-US" sz="1600" dirty="0" smtClean="0"/>
          </a:p>
          <a:p>
            <a:r>
              <a:rPr lang="en-US" sz="1600" dirty="0" smtClean="0"/>
              <a:t>Assets – what are they?  If you are unsure, call us!  619.388.6562</a:t>
            </a:r>
          </a:p>
          <a:p>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17" y="676274"/>
            <a:ext cx="867727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160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8001000" cy="5509200"/>
          </a:xfrm>
          <a:prstGeom prst="rect">
            <a:avLst/>
          </a:prstGeom>
          <a:noFill/>
        </p:spPr>
        <p:txBody>
          <a:bodyPr wrap="square" rtlCol="0">
            <a:spAutoFit/>
          </a:bodyPr>
          <a:lstStyle/>
          <a:p>
            <a:r>
              <a:rPr lang="en-US" sz="1600" dirty="0" smtClean="0"/>
              <a:t>Things to remember when entering a requisition:</a:t>
            </a:r>
          </a:p>
          <a:p>
            <a:endParaRPr lang="en-US" sz="1600" dirty="0" smtClean="0"/>
          </a:p>
          <a:p>
            <a:pPr marL="285750" indent="-285750">
              <a:buFont typeface="Arial" panose="020B0604020202020204" pitchFamily="34" charset="0"/>
              <a:buChar char="•"/>
            </a:pPr>
            <a:r>
              <a:rPr lang="en-US" sz="1600" dirty="0" smtClean="0"/>
              <a:t>Do not place an order with a supplier prior to having a Purchase Order number.  Per Governing Board Administrative Procedure 6330.11, “Purchase Orders are official documents used by the District to present offers by authorized District personnel to purchase specified materials at prices and terms quoted on the PO from the vendor to whom the PO is issued.  When signed by an officer authorized to represent the Board of Trustees, and accepted by the vendor, </a:t>
            </a:r>
            <a:r>
              <a:rPr lang="en-US" sz="1600" b="1" dirty="0" smtClean="0"/>
              <a:t>the PO becomes a legal contract.</a:t>
            </a:r>
            <a:r>
              <a:rPr lang="en-US" sz="1600" dirty="0" smtClean="0"/>
              <a:t>”</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b="1" dirty="0" smtClean="0"/>
              <a:t>DO NOT</a:t>
            </a:r>
            <a:r>
              <a:rPr lang="en-US" sz="1600" dirty="0" smtClean="0"/>
              <a:t> </a:t>
            </a:r>
            <a:r>
              <a:rPr lang="en-US" sz="1600" b="1" dirty="0" smtClean="0"/>
              <a:t>ship anything to your home</a:t>
            </a:r>
            <a:r>
              <a:rPr lang="en-US" sz="1600" dirty="0" smtClean="0"/>
              <a:t>!</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b="1" dirty="0" smtClean="0"/>
              <a:t>All shipments/deliveries must be delivered to the College Stockroom</a:t>
            </a:r>
            <a:r>
              <a:rPr lang="en-US" sz="1600" dirty="0" smtClean="0"/>
              <a:t>, not to an individual office unless prior arrangements have been made with the Stockroom Supervisor and/or Vice President of Administrative Services.  If you are not at a College, send the items to the Distribution Center!</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Confirmation PO’s are illegal!  Do not do these!  These are after the fact PO’s.  If you have an emergency, contact the Buyer for instructions on how to proceed. Reasonable requests will be accommodated.</a:t>
            </a:r>
          </a:p>
          <a:p>
            <a:endParaRPr lang="en-US" sz="1600" dirty="0" smtClean="0"/>
          </a:p>
          <a:p>
            <a:pPr marL="285750" indent="-285750">
              <a:buFont typeface="Arial" panose="020B0604020202020204" pitchFamily="34" charset="0"/>
              <a:buChar char="•"/>
            </a:pPr>
            <a:r>
              <a:rPr lang="en-US" sz="1600" dirty="0" smtClean="0"/>
              <a:t>All </a:t>
            </a:r>
            <a:r>
              <a:rPr lang="en-US" sz="1600" b="1" dirty="0" smtClean="0"/>
              <a:t>RETURNS </a:t>
            </a:r>
            <a:r>
              <a:rPr lang="en-US" sz="1600" dirty="0" smtClean="0"/>
              <a:t>must be handled and processed through the Stockroom/Distribution Center.  Please refer to Administrative Policy 6330.16 for instruction on returns and/or exchanges.</a:t>
            </a:r>
            <a:endParaRPr lang="en-US" sz="1600" dirty="0"/>
          </a:p>
        </p:txBody>
      </p:sp>
    </p:spTree>
    <p:extLst>
      <p:ext uri="{BB962C8B-B14F-4D97-AF65-F5344CB8AC3E}">
        <p14:creationId xmlns:p14="http://schemas.microsoft.com/office/powerpoint/2010/main" val="3799242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993" y="240268"/>
            <a:ext cx="3651641" cy="369332"/>
          </a:xfrm>
          <a:prstGeom prst="rect">
            <a:avLst/>
          </a:prstGeom>
        </p:spPr>
        <p:txBody>
          <a:bodyPr wrap="none">
            <a:spAutoFit/>
          </a:bodyPr>
          <a:lstStyle/>
          <a:p>
            <a:r>
              <a:rPr lang="en-US" b="1" i="1" dirty="0" smtClean="0"/>
              <a:t>Blanket Purchase Order Requisitions</a:t>
            </a:r>
            <a:endParaRPr lang="en-US" b="1" i="1" dirty="0"/>
          </a:p>
        </p:txBody>
      </p:sp>
      <p:sp>
        <p:nvSpPr>
          <p:cNvPr id="3" name="TextBox 2"/>
          <p:cNvSpPr txBox="1"/>
          <p:nvPr/>
        </p:nvSpPr>
        <p:spPr>
          <a:xfrm>
            <a:off x="77914" y="609600"/>
            <a:ext cx="8229600" cy="3554819"/>
          </a:xfrm>
          <a:prstGeom prst="rect">
            <a:avLst/>
          </a:prstGeom>
          <a:noFill/>
        </p:spPr>
        <p:txBody>
          <a:bodyPr wrap="square" rtlCol="0">
            <a:spAutoFit/>
          </a:bodyPr>
          <a:lstStyle/>
          <a:p>
            <a:r>
              <a:rPr lang="en-US" sz="1500" dirty="0" smtClean="0"/>
              <a:t>Review AP 6330.13</a:t>
            </a:r>
          </a:p>
          <a:p>
            <a:endParaRPr lang="en-US" sz="1500" dirty="0"/>
          </a:p>
          <a:p>
            <a:r>
              <a:rPr lang="en-US" sz="1500" dirty="0" smtClean="0"/>
              <a:t>Amount Only –vs- Blanket Purchase Orders</a:t>
            </a:r>
          </a:p>
          <a:p>
            <a:endParaRPr lang="en-US" sz="1500" dirty="0"/>
          </a:p>
          <a:p>
            <a:r>
              <a:rPr lang="en-US" sz="1500" dirty="0" smtClean="0"/>
              <a:t>Blanket Order (BPO’s) orders are intended for small dollar supply items, reoccurring services (ongoing Consultant Agreements), or perishable items.  </a:t>
            </a:r>
            <a:r>
              <a:rPr lang="en-US" sz="1500" b="1" i="1" dirty="0" smtClean="0"/>
              <a:t>Equipment is never authorized to be purchased using a blanket purchase order.</a:t>
            </a:r>
          </a:p>
          <a:p>
            <a:endParaRPr lang="en-US" sz="1500" dirty="0"/>
          </a:p>
          <a:p>
            <a:r>
              <a:rPr lang="en-US" sz="1500" dirty="0" smtClean="0"/>
              <a:t>BPO’s have a fixed dollar amount.  Vendor pricing for services needs to be attached to the requisition for audit review.  If small dollar supplies are being purchased, attach a quote indicating the cost for the supplies that are to be purchased off the BPO.</a:t>
            </a:r>
          </a:p>
          <a:p>
            <a:endParaRPr lang="en-US" sz="1500" dirty="0"/>
          </a:p>
          <a:p>
            <a:r>
              <a:rPr lang="en-US" sz="1500" dirty="0" smtClean="0"/>
              <a:t>BPO’s need a proper description that needs to be inserted on the create requisition page under “Additional Information.”   Templates are available.</a:t>
            </a:r>
          </a:p>
          <a:p>
            <a:endParaRPr lang="en-US" sz="15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4" y="4648200"/>
            <a:ext cx="9067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rot="21600000">
            <a:off x="7590244" y="4373880"/>
            <a:ext cx="182880" cy="27432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176" y="5181600"/>
            <a:ext cx="27336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8"/>
          <p:cNvSpPr/>
          <p:nvPr/>
        </p:nvSpPr>
        <p:spPr>
          <a:xfrm rot="16260000">
            <a:off x="3315793" y="6019437"/>
            <a:ext cx="182880" cy="3419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4846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553198" cy="62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947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381000"/>
            <a:ext cx="3572068" cy="369332"/>
          </a:xfrm>
          <a:prstGeom prst="rect">
            <a:avLst/>
          </a:prstGeom>
          <a:noFill/>
        </p:spPr>
        <p:txBody>
          <a:bodyPr wrap="none" rtlCol="0">
            <a:spAutoFit/>
          </a:bodyPr>
          <a:lstStyle/>
          <a:p>
            <a:r>
              <a:rPr lang="en-US" dirty="0" smtClean="0"/>
              <a:t>Office Solutions “Punch-out” Orders</a:t>
            </a:r>
            <a:endParaRPr lang="en-US" dirty="0"/>
          </a:p>
        </p:txBody>
      </p:sp>
      <p:sp>
        <p:nvSpPr>
          <p:cNvPr id="3" name="TextBox 2"/>
          <p:cNvSpPr txBox="1"/>
          <p:nvPr/>
        </p:nvSpPr>
        <p:spPr>
          <a:xfrm>
            <a:off x="219075" y="896034"/>
            <a:ext cx="8915400" cy="584775"/>
          </a:xfrm>
          <a:prstGeom prst="rect">
            <a:avLst/>
          </a:prstGeom>
          <a:noFill/>
        </p:spPr>
        <p:txBody>
          <a:bodyPr wrap="square" rtlCol="0">
            <a:spAutoFit/>
          </a:bodyPr>
          <a:lstStyle/>
          <a:p>
            <a:r>
              <a:rPr lang="en-US" sz="1600" dirty="0" smtClean="0"/>
              <a:t>Office Solutions is the District’s contracted supplier for office supplies.  To place an order with the supplier for regular stocked items, click on the hyperlink in PeopleSoft. </a:t>
            </a:r>
            <a:endParaRPr lang="en-US"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61528"/>
            <a:ext cx="751522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362200" y="2667000"/>
            <a:ext cx="685800"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5486399"/>
            <a:ext cx="8229600" cy="584775"/>
          </a:xfrm>
          <a:prstGeom prst="rect">
            <a:avLst/>
          </a:prstGeom>
          <a:noFill/>
        </p:spPr>
        <p:txBody>
          <a:bodyPr wrap="square" rtlCol="0">
            <a:spAutoFit/>
          </a:bodyPr>
          <a:lstStyle/>
          <a:p>
            <a:r>
              <a:rPr lang="en-US" sz="1600" dirty="0" smtClean="0"/>
              <a:t>Click on the Office Solutions Punch-out and you are directed to the Office Solutions webpage for ordering.  Please refer to page 45 in the Purchasing Manual for step by step ordering directions. </a:t>
            </a:r>
            <a:endParaRPr lang="en-US" sz="1600" dirty="0"/>
          </a:p>
        </p:txBody>
      </p:sp>
    </p:spTree>
    <p:extLst>
      <p:ext uri="{BB962C8B-B14F-4D97-AF65-F5344CB8AC3E}">
        <p14:creationId xmlns:p14="http://schemas.microsoft.com/office/powerpoint/2010/main" val="3934097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3935" y="323850"/>
            <a:ext cx="4263731" cy="369332"/>
          </a:xfrm>
          <a:prstGeom prst="rect">
            <a:avLst/>
          </a:prstGeom>
        </p:spPr>
        <p:txBody>
          <a:bodyPr wrap="none">
            <a:spAutoFit/>
          </a:bodyPr>
          <a:lstStyle/>
          <a:p>
            <a:r>
              <a:rPr lang="en-US" b="1" i="1" dirty="0" smtClean="0"/>
              <a:t>Requisitions requiring Advanced Payments</a:t>
            </a:r>
            <a:endParaRPr lang="en-US" b="1" i="1" dirty="0"/>
          </a:p>
        </p:txBody>
      </p:sp>
      <p:sp>
        <p:nvSpPr>
          <p:cNvPr id="3" name="TextBox 2"/>
          <p:cNvSpPr txBox="1"/>
          <p:nvPr/>
        </p:nvSpPr>
        <p:spPr>
          <a:xfrm>
            <a:off x="190501" y="693182"/>
            <a:ext cx="8610600" cy="3139321"/>
          </a:xfrm>
          <a:prstGeom prst="rect">
            <a:avLst/>
          </a:prstGeom>
          <a:noFill/>
        </p:spPr>
        <p:txBody>
          <a:bodyPr wrap="square" rtlCol="0">
            <a:spAutoFit/>
          </a:bodyPr>
          <a:lstStyle/>
          <a:p>
            <a:r>
              <a:rPr lang="en-US" dirty="0" smtClean="0"/>
              <a:t>Advanced payment requisitions  are highly discouraged as it is not in the District’s best interest to pay in advance for a service.  Equipment and supplies are not authorized for advanced payments. </a:t>
            </a:r>
          </a:p>
          <a:p>
            <a:endParaRPr lang="en-US" dirty="0"/>
          </a:p>
          <a:p>
            <a:r>
              <a:rPr lang="en-US" dirty="0" smtClean="0"/>
              <a:t>If necessary, advanced payments are only to be used for items such as memberships, subscription renewals, and honorariums are some examples.   Attach to line one a copy of the renewal notice, etc. to provide back up for the request.  Once the PO is issued, the requestor must send the invoice to Accounts Payable in order for the payment to be processed.</a:t>
            </a:r>
          </a:p>
          <a:p>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3810000"/>
            <a:ext cx="67818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160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8359" y="196334"/>
            <a:ext cx="1346331" cy="369332"/>
          </a:xfrm>
          <a:prstGeom prst="rect">
            <a:avLst/>
          </a:prstGeom>
        </p:spPr>
        <p:txBody>
          <a:bodyPr wrap="none">
            <a:spAutoFit/>
          </a:bodyPr>
          <a:lstStyle/>
          <a:p>
            <a:r>
              <a:rPr lang="en-US" b="1" i="1" dirty="0" smtClean="0"/>
              <a:t>Agreements</a:t>
            </a:r>
            <a:endParaRPr lang="en-US" b="1" i="1" dirty="0"/>
          </a:p>
        </p:txBody>
      </p:sp>
      <p:sp>
        <p:nvSpPr>
          <p:cNvPr id="5" name="Rectangle 4"/>
          <p:cNvSpPr/>
          <p:nvPr/>
        </p:nvSpPr>
        <p:spPr>
          <a:xfrm>
            <a:off x="304800" y="680621"/>
            <a:ext cx="8553450" cy="5755422"/>
          </a:xfrm>
          <a:prstGeom prst="rect">
            <a:avLst/>
          </a:prstGeom>
        </p:spPr>
        <p:txBody>
          <a:bodyPr wrap="square">
            <a:spAutoFit/>
          </a:bodyPr>
          <a:lstStyle/>
          <a:p>
            <a:r>
              <a:rPr lang="en-US" sz="1600" dirty="0"/>
              <a:t>For information on all agreements, please review Administrative Procedures 6330.7 and </a:t>
            </a:r>
            <a:r>
              <a:rPr lang="en-US" sz="1600" dirty="0" smtClean="0"/>
              <a:t>6330.8 located at </a:t>
            </a:r>
            <a:r>
              <a:rPr lang="en-US" sz="1600" b="1" i="1" u="sng" dirty="0">
                <a:hlinkClick r:id="rId2"/>
              </a:rPr>
              <a:t>https://</a:t>
            </a:r>
            <a:r>
              <a:rPr lang="en-US" sz="1600" b="1" i="1" u="sng" dirty="0" smtClean="0">
                <a:hlinkClick r:id="rId2"/>
              </a:rPr>
              <a:t>www.sdccd.edu/about/departments-and-offices/business-technology-services-division/business-services/purchasing-vendors/forms.aspx</a:t>
            </a:r>
            <a:r>
              <a:rPr lang="en-US" sz="1600" b="1" i="1" u="sng" dirty="0" smtClean="0"/>
              <a:t>.</a:t>
            </a:r>
          </a:p>
          <a:p>
            <a:endParaRPr lang="en-US" sz="1600" b="1" i="1" u="sng" dirty="0" smtClean="0"/>
          </a:p>
          <a:p>
            <a:r>
              <a:rPr lang="en-US" sz="1600" b="1" dirty="0" smtClean="0"/>
              <a:t>IMPORTANT - </a:t>
            </a:r>
            <a:r>
              <a:rPr lang="en-US" sz="1600" dirty="0" smtClean="0"/>
              <a:t>Consultant </a:t>
            </a:r>
            <a:r>
              <a:rPr lang="en-US" sz="1600" dirty="0"/>
              <a:t>Services </a:t>
            </a:r>
            <a:r>
              <a:rPr lang="en-US" sz="1600" b="1" i="1" u="sng" dirty="0"/>
              <a:t>cannot begin</a:t>
            </a:r>
            <a:r>
              <a:rPr lang="en-US" sz="1600" dirty="0"/>
              <a:t> until the contract has been </a:t>
            </a:r>
            <a:r>
              <a:rPr lang="en-US" sz="1600" dirty="0" smtClean="0"/>
              <a:t>reviewed </a:t>
            </a:r>
            <a:r>
              <a:rPr lang="en-US" sz="1600" b="1" i="1" u="sng" dirty="0" smtClean="0"/>
              <a:t>and</a:t>
            </a:r>
            <a:r>
              <a:rPr lang="en-US" sz="1600" dirty="0" smtClean="0"/>
              <a:t> signed </a:t>
            </a:r>
            <a:r>
              <a:rPr lang="en-US" sz="1600" dirty="0"/>
              <a:t>by the Purchasing &amp; Contracts office!  Please allow enough time for review and follow up for each contract.  </a:t>
            </a:r>
          </a:p>
          <a:p>
            <a:endParaRPr lang="en-US" sz="1600" b="1" dirty="0"/>
          </a:p>
          <a:p>
            <a:r>
              <a:rPr lang="en-US" sz="1600" dirty="0" smtClean="0"/>
              <a:t>6330.7 </a:t>
            </a:r>
            <a:r>
              <a:rPr lang="en-US" sz="1600" dirty="0"/>
              <a:t>– Contracts - Personal Services:  Professional Experts and Independent Contractors.</a:t>
            </a:r>
          </a:p>
          <a:p>
            <a:endParaRPr lang="en-US" sz="1600" dirty="0"/>
          </a:p>
          <a:p>
            <a:r>
              <a:rPr lang="en-US" sz="1600" dirty="0"/>
              <a:t>6330.8 – Contracts – Consultant:  Scope of services should be specific as to expected outcomes; with final reports.  Detailed payment schedules are provided within the AP; these schedule's need to be listed within the payment details within the agreement.  </a:t>
            </a:r>
            <a:r>
              <a:rPr lang="en-US" sz="1600" dirty="0" smtClean="0"/>
              <a:t>These services are temporary and not a part of the District’s business operation.  These are for a set period of time.  </a:t>
            </a:r>
            <a:endParaRPr lang="en-US" sz="1600" dirty="0"/>
          </a:p>
          <a:p>
            <a:endParaRPr lang="en-US" sz="1600" dirty="0"/>
          </a:p>
          <a:p>
            <a:r>
              <a:rPr lang="en-US" sz="1600" dirty="0"/>
              <a:t>Implementation:</a:t>
            </a:r>
          </a:p>
          <a:p>
            <a:r>
              <a:rPr lang="en-US" sz="1600" dirty="0"/>
              <a:t>Submit </a:t>
            </a:r>
            <a:r>
              <a:rPr lang="en-US" sz="1600" dirty="0" smtClean="0"/>
              <a:t>the request via a purchase requisition.  If </a:t>
            </a:r>
            <a:r>
              <a:rPr lang="en-US" sz="1600" dirty="0"/>
              <a:t>services are to be bid; the assigned Buyer will require further details from the Project </a:t>
            </a:r>
            <a:r>
              <a:rPr lang="en-US" sz="1600" dirty="0" smtClean="0"/>
              <a:t>Manager/initiator.  </a:t>
            </a:r>
            <a:r>
              <a:rPr lang="en-US" sz="1600" dirty="0"/>
              <a:t>If no bid is necessary, contact with the desired consultant may produce a fully-developed, recommended agreement.  </a:t>
            </a:r>
            <a:r>
              <a:rPr lang="en-US" sz="1600" dirty="0" smtClean="0"/>
              <a:t>Purchasing and Contracts </a:t>
            </a:r>
            <a:r>
              <a:rPr lang="en-US" sz="1600" dirty="0"/>
              <a:t>will review and finalize terms, conditions, and requirements with the Project Manager and Consultant</a:t>
            </a:r>
            <a:r>
              <a:rPr lang="en-US" sz="1600" dirty="0" smtClean="0"/>
              <a:t>.  Please remember that the forms are to be signed by those only who have District approved signature </a:t>
            </a:r>
            <a:r>
              <a:rPr lang="en-US" sz="1600" dirty="0" err="1" smtClean="0"/>
              <a:t>authroity</a:t>
            </a:r>
            <a:r>
              <a:rPr lang="en-US" sz="1600" dirty="0" smtClean="0"/>
              <a:t>!</a:t>
            </a:r>
            <a:endParaRPr lang="en-US" sz="1600" dirty="0"/>
          </a:p>
          <a:p>
            <a:endParaRPr lang="en-US" sz="1600" dirty="0"/>
          </a:p>
        </p:txBody>
      </p:sp>
    </p:spTree>
    <p:extLst>
      <p:ext uri="{BB962C8B-B14F-4D97-AF65-F5344CB8AC3E}">
        <p14:creationId xmlns:p14="http://schemas.microsoft.com/office/powerpoint/2010/main" val="2902899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772400" cy="6032421"/>
          </a:xfrm>
          <a:prstGeom prst="rect">
            <a:avLst/>
          </a:prstGeom>
          <a:noFill/>
        </p:spPr>
        <p:txBody>
          <a:bodyPr wrap="square" rtlCol="0">
            <a:spAutoFit/>
          </a:bodyPr>
          <a:lstStyle/>
          <a:p>
            <a:pPr algn="ctr"/>
            <a:r>
              <a:rPr lang="en-US" sz="3500" b="1" i="1" dirty="0" smtClean="0"/>
              <a:t>Agenda</a:t>
            </a:r>
          </a:p>
          <a:p>
            <a:pPr marL="285750" indent="-285750">
              <a:buFont typeface="Arial" pitchFamily="34" charset="0"/>
              <a:buChar char="•"/>
            </a:pPr>
            <a:endParaRPr lang="en-US" sz="3500" b="1" i="1" dirty="0"/>
          </a:p>
          <a:p>
            <a:pPr marL="285750" indent="-285750">
              <a:buFont typeface="Arial" pitchFamily="34" charset="0"/>
              <a:buChar char="•"/>
            </a:pPr>
            <a:r>
              <a:rPr lang="en-US" sz="2000" dirty="0" smtClean="0"/>
              <a:t>Board Policy/Administrative Procedure Review</a:t>
            </a:r>
          </a:p>
          <a:p>
            <a:pPr marL="742950" lvl="2" indent="-285750">
              <a:buFont typeface="Arial" pitchFamily="34" charset="0"/>
              <a:buChar char="•"/>
            </a:pPr>
            <a:r>
              <a:rPr lang="en-US" sz="2000" dirty="0"/>
              <a:t>BP 6330, AP 6330.1 – 6330.16 &amp; BP 6340</a:t>
            </a:r>
          </a:p>
          <a:p>
            <a:pPr marL="285750" indent="-285750">
              <a:buFont typeface="Arial" pitchFamily="34" charset="0"/>
              <a:buChar char="•"/>
            </a:pPr>
            <a:r>
              <a:rPr lang="en-US" sz="2000" dirty="0" smtClean="0"/>
              <a:t>Requisition Review &amp; Suppliers</a:t>
            </a:r>
          </a:p>
          <a:p>
            <a:pPr marL="285750" indent="-285750">
              <a:buFont typeface="Arial" pitchFamily="34" charset="0"/>
              <a:buChar char="•"/>
            </a:pPr>
            <a:r>
              <a:rPr lang="en-US" sz="2000" dirty="0" smtClean="0"/>
              <a:t>Blanket Order Requisitions </a:t>
            </a:r>
          </a:p>
          <a:p>
            <a:pPr marL="285750" indent="-285750">
              <a:buFont typeface="Arial" pitchFamily="34" charset="0"/>
              <a:buChar char="•"/>
            </a:pPr>
            <a:r>
              <a:rPr lang="en-US" sz="2000" dirty="0" smtClean="0"/>
              <a:t>Office Solutions – “Punch-out”</a:t>
            </a:r>
          </a:p>
          <a:p>
            <a:pPr marL="285750" indent="-285750">
              <a:buFont typeface="Arial" pitchFamily="34" charset="0"/>
              <a:buChar char="•"/>
            </a:pPr>
            <a:r>
              <a:rPr lang="en-US" sz="2000" dirty="0" smtClean="0"/>
              <a:t>Advanced Payment Requisitions</a:t>
            </a:r>
          </a:p>
          <a:p>
            <a:pPr marL="285750" indent="-285750">
              <a:buFont typeface="Arial" pitchFamily="34" charset="0"/>
              <a:buChar char="•"/>
            </a:pPr>
            <a:r>
              <a:rPr lang="en-US" sz="2000" dirty="0" smtClean="0"/>
              <a:t>Agreements (Consultant Agreements, Lecture, Performance Agreements)</a:t>
            </a:r>
          </a:p>
          <a:p>
            <a:pPr marL="285750" indent="-285750">
              <a:buFont typeface="Arial" pitchFamily="34" charset="0"/>
              <a:buChar char="•"/>
            </a:pPr>
            <a:r>
              <a:rPr lang="en-US" sz="2000" dirty="0" smtClean="0"/>
              <a:t>Manage Requisitions Features</a:t>
            </a:r>
          </a:p>
          <a:p>
            <a:pPr marL="285750" indent="-285750">
              <a:buFont typeface="Arial" pitchFamily="34" charset="0"/>
              <a:buChar char="•"/>
            </a:pPr>
            <a:r>
              <a:rPr lang="en-US" sz="2000" dirty="0" smtClean="0"/>
              <a:t>Requisition Copy feature</a:t>
            </a:r>
          </a:p>
          <a:p>
            <a:pPr marL="285750" indent="-285750">
              <a:buFont typeface="Arial" pitchFamily="34" charset="0"/>
              <a:buChar char="•"/>
            </a:pPr>
            <a:r>
              <a:rPr lang="en-US" sz="2000" dirty="0" smtClean="0"/>
              <a:t>Change Orders</a:t>
            </a:r>
          </a:p>
          <a:p>
            <a:pPr marL="285750" indent="-285750">
              <a:buFont typeface="Arial" pitchFamily="34" charset="0"/>
              <a:buChar char="•"/>
            </a:pPr>
            <a:r>
              <a:rPr lang="en-US" sz="2000" dirty="0" smtClean="0"/>
              <a:t>Denied Requisitions</a:t>
            </a:r>
          </a:p>
          <a:p>
            <a:pPr marL="285750" indent="-285750">
              <a:buFont typeface="Arial" pitchFamily="34" charset="0"/>
              <a:buChar char="•"/>
            </a:pPr>
            <a:r>
              <a:rPr lang="en-US" sz="2000" dirty="0" smtClean="0"/>
              <a:t>Receiving</a:t>
            </a:r>
          </a:p>
          <a:p>
            <a:pPr marL="285750" indent="-285750">
              <a:buFont typeface="Arial" pitchFamily="34" charset="0"/>
              <a:buChar char="•"/>
            </a:pPr>
            <a:r>
              <a:rPr lang="en-US" sz="2000" dirty="0" smtClean="0"/>
              <a:t>Questions?</a:t>
            </a:r>
          </a:p>
          <a:p>
            <a:pPr lvl="1"/>
            <a:endParaRPr lang="en-US"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3701858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9925" y="247650"/>
            <a:ext cx="2199448" cy="369332"/>
          </a:xfrm>
          <a:prstGeom prst="rect">
            <a:avLst/>
          </a:prstGeom>
        </p:spPr>
        <p:txBody>
          <a:bodyPr wrap="none">
            <a:spAutoFit/>
          </a:bodyPr>
          <a:lstStyle/>
          <a:p>
            <a:r>
              <a:rPr lang="en-US" b="1" i="1" dirty="0" smtClean="0"/>
              <a:t>Manage Requisitions</a:t>
            </a:r>
          </a:p>
        </p:txBody>
      </p:sp>
      <p:sp>
        <p:nvSpPr>
          <p:cNvPr id="3" name="Rectangle 2"/>
          <p:cNvSpPr/>
          <p:nvPr/>
        </p:nvSpPr>
        <p:spPr>
          <a:xfrm>
            <a:off x="255270" y="605314"/>
            <a:ext cx="8599172" cy="523220"/>
          </a:xfrm>
          <a:prstGeom prst="rect">
            <a:avLst/>
          </a:prstGeom>
        </p:spPr>
        <p:txBody>
          <a:bodyPr wrap="square">
            <a:spAutoFit/>
          </a:bodyPr>
          <a:lstStyle/>
          <a:p>
            <a:r>
              <a:rPr lang="en-US" sz="1400" b="1" dirty="0" smtClean="0"/>
              <a:t>Path:  Fin </a:t>
            </a:r>
            <a:r>
              <a:rPr lang="en-US" sz="1400" b="1" dirty="0"/>
              <a:t>9.2 &gt; eProcurement &gt; Manage </a:t>
            </a:r>
            <a:r>
              <a:rPr lang="en-US" sz="1400" b="1" dirty="0" smtClean="0"/>
              <a:t>Requisitions, </a:t>
            </a:r>
            <a:r>
              <a:rPr lang="en-US" sz="1400" b="1" i="1" dirty="0" smtClean="0"/>
              <a:t>OR</a:t>
            </a:r>
            <a:r>
              <a:rPr lang="en-US" sz="1400" b="1" dirty="0" smtClean="0"/>
              <a:t>, from the tile on the dashboard, Finance – Procurement, Manage Requisitions.</a:t>
            </a:r>
            <a:endParaRPr lang="en-US" sz="14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1866900"/>
            <a:ext cx="794049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64820" y="25908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2884170" y="272415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577215" y="312420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72390" y="4419600"/>
            <a:ext cx="36576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556260" y="5105400"/>
            <a:ext cx="36576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3112770" y="5076825"/>
            <a:ext cx="36576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1447800" y="5105400"/>
            <a:ext cx="36576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55270" y="1128236"/>
            <a:ext cx="8724900" cy="738664"/>
          </a:xfrm>
          <a:prstGeom prst="rect">
            <a:avLst/>
          </a:prstGeom>
          <a:noFill/>
        </p:spPr>
        <p:txBody>
          <a:bodyPr wrap="square" rtlCol="0">
            <a:spAutoFit/>
          </a:bodyPr>
          <a:lstStyle/>
          <a:p>
            <a:r>
              <a:rPr lang="en-US" sz="1400" dirty="0" smtClean="0"/>
              <a:t>Manage Requisition holds a lot of information!  You can search for what you’ve ordered, check the approval status, find out the PO number, see if there is a change order in process, see if the items have been received, paid, invoiced, and paid!</a:t>
            </a:r>
            <a:endParaRPr lang="en-US" sz="1400" dirty="0"/>
          </a:p>
        </p:txBody>
      </p:sp>
    </p:spTree>
    <p:extLst>
      <p:ext uri="{BB962C8B-B14F-4D97-AF65-F5344CB8AC3E}">
        <p14:creationId xmlns:p14="http://schemas.microsoft.com/office/powerpoint/2010/main" val="2909308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85750"/>
            <a:ext cx="1776640" cy="369332"/>
          </a:xfrm>
          <a:prstGeom prst="rect">
            <a:avLst/>
          </a:prstGeom>
        </p:spPr>
        <p:txBody>
          <a:bodyPr wrap="none">
            <a:spAutoFit/>
          </a:bodyPr>
          <a:lstStyle/>
          <a:p>
            <a:r>
              <a:rPr lang="en-US" b="1" i="1" dirty="0" smtClean="0"/>
              <a:t>Requisition Copy</a:t>
            </a:r>
            <a:endParaRPr lang="en-US" b="1" i="1" dirty="0"/>
          </a:p>
        </p:txBody>
      </p:sp>
      <p:sp>
        <p:nvSpPr>
          <p:cNvPr id="3" name="TextBox 2"/>
          <p:cNvSpPr txBox="1"/>
          <p:nvPr/>
        </p:nvSpPr>
        <p:spPr>
          <a:xfrm>
            <a:off x="304800" y="849868"/>
            <a:ext cx="8686800" cy="2062103"/>
          </a:xfrm>
          <a:prstGeom prst="rect">
            <a:avLst/>
          </a:prstGeom>
          <a:noFill/>
        </p:spPr>
        <p:txBody>
          <a:bodyPr wrap="square" rtlCol="0">
            <a:spAutoFit/>
          </a:bodyPr>
          <a:lstStyle/>
          <a:p>
            <a:r>
              <a:rPr lang="en-US" sz="1600" dirty="0" smtClean="0"/>
              <a:t>Requisitions can be copied by finding the requisition in Manage Requisitions.  To navigate this, start in Manage Requisitions (NavBar &gt; Financials 9.2 &gt; eProcurement &gt; Manage Requisitions).  </a:t>
            </a:r>
            <a:r>
              <a:rPr lang="en-US" sz="1600" b="1" i="1" dirty="0" smtClean="0"/>
              <a:t>Please note:  If a requisition has been closed or cancelled, it will not be available for copy.</a:t>
            </a:r>
          </a:p>
          <a:p>
            <a:endParaRPr lang="en-US" sz="1600" dirty="0"/>
          </a:p>
          <a:p>
            <a:r>
              <a:rPr lang="en-US" sz="1600" dirty="0" smtClean="0"/>
              <a:t>Search by the requisition number (you may have to clear out the “Request State” and “Date From” in order for the requisition to populate.</a:t>
            </a:r>
          </a:p>
          <a:p>
            <a:endParaRPr lang="en-US" sz="1600" dirty="0"/>
          </a:p>
          <a:p>
            <a:r>
              <a:rPr lang="en-US" sz="1600" dirty="0" smtClean="0"/>
              <a:t>One you have the requisition you need to copy, select copy from the drop down and click on “Go.”</a:t>
            </a:r>
            <a:endParaRPr lang="en-US" sz="1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75" y="4965700"/>
            <a:ext cx="866775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1175" y="5638800"/>
            <a:ext cx="8780702" cy="830997"/>
          </a:xfrm>
          <a:prstGeom prst="rect">
            <a:avLst/>
          </a:prstGeom>
          <a:noFill/>
        </p:spPr>
        <p:txBody>
          <a:bodyPr wrap="square" rtlCol="0">
            <a:spAutoFit/>
          </a:bodyPr>
          <a:lstStyle/>
          <a:p>
            <a:r>
              <a:rPr lang="en-US" sz="1600" dirty="0" smtClean="0"/>
              <a:t>From here you can click on the description to make the edits in the line text, budget number, and amount.  Once complete, check budget to obtain the new requisition number and then “Save &amp; Submit.”</a:t>
            </a:r>
            <a:endParaRPr lang="en-US" sz="1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75" y="2911971"/>
            <a:ext cx="8229600" cy="185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819400" y="3954903"/>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9932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6038" y="285750"/>
            <a:ext cx="1603324" cy="369332"/>
          </a:xfrm>
          <a:prstGeom prst="rect">
            <a:avLst/>
          </a:prstGeom>
        </p:spPr>
        <p:txBody>
          <a:bodyPr wrap="none">
            <a:spAutoFit/>
          </a:bodyPr>
          <a:lstStyle/>
          <a:p>
            <a:r>
              <a:rPr lang="en-US" b="1" i="1" dirty="0" smtClean="0"/>
              <a:t>Change Orders</a:t>
            </a:r>
            <a:endParaRPr lang="en-US" b="1" i="1" dirty="0"/>
          </a:p>
        </p:txBody>
      </p:sp>
      <p:sp>
        <p:nvSpPr>
          <p:cNvPr id="3" name="TextBox 2"/>
          <p:cNvSpPr txBox="1"/>
          <p:nvPr/>
        </p:nvSpPr>
        <p:spPr>
          <a:xfrm>
            <a:off x="228600" y="1143000"/>
            <a:ext cx="8763001" cy="2800767"/>
          </a:xfrm>
          <a:prstGeom prst="rect">
            <a:avLst/>
          </a:prstGeom>
          <a:noFill/>
        </p:spPr>
        <p:txBody>
          <a:bodyPr wrap="square" rtlCol="0">
            <a:spAutoFit/>
          </a:bodyPr>
          <a:lstStyle/>
          <a:p>
            <a:r>
              <a:rPr lang="en-US" sz="1600" dirty="0" smtClean="0"/>
              <a:t>Change orders are processed when something on the original order needs to be corrected.  A BPO needs to be increase, freight needs to be added to the order, or the price changes from what you originally submitted on the requisition.  Change orders are processed against a requisition, route through workflow and are final processed against the corresponding purchase order.</a:t>
            </a:r>
          </a:p>
          <a:p>
            <a:endParaRPr lang="en-US" sz="1600" dirty="0"/>
          </a:p>
          <a:p>
            <a:r>
              <a:rPr lang="en-US" sz="1600" dirty="0" smtClean="0"/>
              <a:t>To initiate a change order, start at manage requisitions to “edit” the said requisition.  </a:t>
            </a:r>
          </a:p>
          <a:p>
            <a:r>
              <a:rPr lang="en-US" sz="1600" b="1" dirty="0" smtClean="0"/>
              <a:t>Fin. 9.2 &gt; eProcurement &gt; Manage Requisitions</a:t>
            </a:r>
          </a:p>
          <a:p>
            <a:endParaRPr lang="en-US" sz="1600" b="1" dirty="0"/>
          </a:p>
          <a:p>
            <a:r>
              <a:rPr lang="en-US" sz="1600" dirty="0" smtClean="0"/>
              <a:t>Search for the requisition that needs the edit.  On the drop down, select “edit” and then click “Go.”</a:t>
            </a:r>
          </a:p>
          <a:p>
            <a:endParaRPr lang="en-US" sz="1600" dirty="0" smtClean="0"/>
          </a:p>
          <a:p>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38488"/>
            <a:ext cx="91440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5400000">
            <a:off x="7734300" y="3067050"/>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71449" y="3943767"/>
            <a:ext cx="8801101" cy="584775"/>
          </a:xfrm>
          <a:prstGeom prst="rect">
            <a:avLst/>
          </a:prstGeom>
          <a:noFill/>
        </p:spPr>
        <p:txBody>
          <a:bodyPr wrap="square" rtlCol="0">
            <a:spAutoFit/>
          </a:bodyPr>
          <a:lstStyle/>
          <a:p>
            <a:r>
              <a:rPr lang="en-US" sz="1600" dirty="0" smtClean="0"/>
              <a:t>A pop up message will ask if you want to edit this; click yes.  You will be directed back to the Review &amp; Submit page for Requisitions.  Click the “Description” hyperlink to start at the Special Request page.</a:t>
            </a:r>
            <a:endParaRPr lang="en-US" sz="1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4876800"/>
            <a:ext cx="65341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8486352">
            <a:off x="1864549" y="4902101"/>
            <a:ext cx="457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 y="5791200"/>
            <a:ext cx="8458200" cy="584775"/>
          </a:xfrm>
          <a:prstGeom prst="rect">
            <a:avLst/>
          </a:prstGeom>
          <a:noFill/>
        </p:spPr>
        <p:txBody>
          <a:bodyPr wrap="square" rtlCol="0">
            <a:spAutoFit/>
          </a:bodyPr>
          <a:lstStyle/>
          <a:p>
            <a:r>
              <a:rPr lang="en-US" sz="1600" dirty="0" smtClean="0"/>
              <a:t>Enter the new price for the order/line item and click “Apply” at the bottom of the page.  On the next page, click “save &amp; submit” to have the change order route through workflow.  </a:t>
            </a:r>
            <a:endParaRPr lang="en-US" sz="1600" dirty="0"/>
          </a:p>
        </p:txBody>
      </p:sp>
    </p:spTree>
    <p:extLst>
      <p:ext uri="{BB962C8B-B14F-4D97-AF65-F5344CB8AC3E}">
        <p14:creationId xmlns:p14="http://schemas.microsoft.com/office/powerpoint/2010/main" val="1996610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285750"/>
            <a:ext cx="2756973" cy="369332"/>
          </a:xfrm>
          <a:prstGeom prst="rect">
            <a:avLst/>
          </a:prstGeom>
        </p:spPr>
        <p:txBody>
          <a:bodyPr wrap="none">
            <a:spAutoFit/>
          </a:bodyPr>
          <a:lstStyle/>
          <a:p>
            <a:r>
              <a:rPr lang="en-US" b="1" i="1" dirty="0"/>
              <a:t>Change </a:t>
            </a:r>
            <a:r>
              <a:rPr lang="en-US" b="1" i="1" dirty="0" smtClean="0"/>
              <a:t>Orders - Continued</a:t>
            </a:r>
            <a:endParaRPr lang="en-US" b="1" i="1" dirty="0"/>
          </a:p>
        </p:txBody>
      </p:sp>
      <p:sp>
        <p:nvSpPr>
          <p:cNvPr id="3" name="TextBox 2"/>
          <p:cNvSpPr txBox="1"/>
          <p:nvPr/>
        </p:nvSpPr>
        <p:spPr>
          <a:xfrm>
            <a:off x="304800" y="956846"/>
            <a:ext cx="8610600" cy="1569660"/>
          </a:xfrm>
          <a:prstGeom prst="rect">
            <a:avLst/>
          </a:prstGeom>
          <a:noFill/>
        </p:spPr>
        <p:txBody>
          <a:bodyPr wrap="square" rtlCol="0">
            <a:spAutoFit/>
          </a:bodyPr>
          <a:lstStyle/>
          <a:p>
            <a:r>
              <a:rPr lang="en-US" sz="1600" dirty="0" smtClean="0"/>
              <a:t>If you are adding a new line for freight or an item that was forgotten, follow the same steps from Manage Requisitions. Select the requisition that needs the edit.  To add a line a the “Review and Submit” page, click on the tan box, “Add More Items.”  You will be directed to the “home” screen to create a requisition.  Click on “Create a Requisition.”  Add the information for the line and click at the bottom “Add to Cart”  then “checkout.”  The new line will appear on the Review and Submit page.  Once edits are complete, click on “Save &amp; Submit” to advance the requisition change into workflow.  </a:t>
            </a:r>
            <a:endParaRPr lang="en-US"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2819400"/>
            <a:ext cx="42195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8486352">
            <a:off x="2796909" y="4184727"/>
            <a:ext cx="457200" cy="3182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7444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562349">
            <a:off x="4007149" y="4151918"/>
            <a:ext cx="5105400" cy="1590120"/>
          </a:xfrm>
          <a:prstGeom prst="rect">
            <a:avLst/>
          </a:prstGeom>
          <a:solidFill>
            <a:schemeClr val="bg1">
              <a:alpha val="0"/>
            </a:schemeClr>
          </a:solidFill>
          <a:ln>
            <a:gradFill>
              <a:gsLst>
                <a:gs pos="100000">
                  <a:schemeClr val="bg1"/>
                </a:gs>
                <a:gs pos="99000">
                  <a:schemeClr val="accent1">
                    <a:tint val="44500"/>
                    <a:satMod val="160000"/>
                    <a:alpha val="0"/>
                  </a:schemeClr>
                </a:gs>
                <a:gs pos="100000">
                  <a:schemeClr val="accent1">
                    <a:tint val="23500"/>
                    <a:satMod val="160000"/>
                  </a:schemeClr>
                </a:gs>
              </a:gsLst>
              <a:lin ang="5400000" scaled="0"/>
            </a:gradFill>
          </a:ln>
          <a:effectLst>
            <a:outerShdw blurRad="1270000" dist="1447800" dir="18540000" sx="200000" sy="200000" algn="tl" rotWithShape="0">
              <a:prstClr val="black">
                <a:alpha val="0"/>
              </a:prstClr>
            </a:outerShdw>
          </a:effectLst>
        </p:spPr>
      </p:pic>
      <p:sp>
        <p:nvSpPr>
          <p:cNvPr id="9" name="TextBox 8"/>
          <p:cNvSpPr txBox="1"/>
          <p:nvPr/>
        </p:nvSpPr>
        <p:spPr>
          <a:xfrm>
            <a:off x="3181350" y="76200"/>
            <a:ext cx="2743200" cy="400110"/>
          </a:xfrm>
          <a:prstGeom prst="rect">
            <a:avLst/>
          </a:prstGeom>
          <a:noFill/>
        </p:spPr>
        <p:txBody>
          <a:bodyPr wrap="square" rtlCol="0">
            <a:spAutoFit/>
          </a:bodyPr>
          <a:lstStyle/>
          <a:p>
            <a:pPr algn="ctr"/>
            <a:r>
              <a:rPr lang="en-US" sz="2000" b="1" i="1" dirty="0" smtClean="0"/>
              <a:t>Receiving/Stockroom</a:t>
            </a:r>
            <a:endParaRPr lang="en-US" sz="2000" b="1" i="1" dirty="0"/>
          </a:p>
        </p:txBody>
      </p:sp>
      <p:sp>
        <p:nvSpPr>
          <p:cNvPr id="10" name="TextBox 9"/>
          <p:cNvSpPr txBox="1"/>
          <p:nvPr/>
        </p:nvSpPr>
        <p:spPr>
          <a:xfrm>
            <a:off x="180975" y="502742"/>
            <a:ext cx="8610600" cy="3385542"/>
          </a:xfrm>
          <a:prstGeom prst="rect">
            <a:avLst/>
          </a:prstGeom>
          <a:noFill/>
          <a:effectLst/>
        </p:spPr>
        <p:txBody>
          <a:bodyPr wrap="square" rtlCol="0">
            <a:spAutoFit/>
          </a:bodyPr>
          <a:lstStyle/>
          <a:p>
            <a:r>
              <a:rPr lang="en-US" b="1" u="sng" dirty="0" smtClean="0"/>
              <a:t>ALL</a:t>
            </a:r>
            <a:r>
              <a:rPr lang="en-US" b="1" dirty="0" smtClean="0"/>
              <a:t> items ordered </a:t>
            </a:r>
            <a:r>
              <a:rPr lang="en-US" b="1" u="sng" dirty="0" smtClean="0"/>
              <a:t>MUST</a:t>
            </a:r>
            <a:r>
              <a:rPr lang="en-US" b="1" dirty="0" smtClean="0"/>
              <a:t> go through the Stockroom/Central Distribution Center!  Otherwise, there will be a delay in payment to the Supplier.  If you receive a software download that requires receiving, you need to notify the stockroom/Distribution Center that you have received the software.  Things to remember:</a:t>
            </a:r>
          </a:p>
          <a:p>
            <a:endParaRPr lang="en-US" sz="2000" b="1" dirty="0" smtClean="0"/>
          </a:p>
          <a:p>
            <a:pPr marL="342900" lvl="0" indent="-342900">
              <a:buFont typeface="Arial" panose="020B0604020202020204" pitchFamily="34" charset="0"/>
              <a:buChar char="•"/>
            </a:pPr>
            <a:r>
              <a:rPr lang="en-US" sz="1600" dirty="0"/>
              <a:t>If </a:t>
            </a:r>
            <a:r>
              <a:rPr lang="en-US" sz="1600" dirty="0" smtClean="0"/>
              <a:t>you receive an </a:t>
            </a:r>
            <a:r>
              <a:rPr lang="en-US" sz="1600" dirty="0"/>
              <a:t>item </a:t>
            </a:r>
            <a:r>
              <a:rPr lang="en-US" sz="1600" dirty="0" smtClean="0"/>
              <a:t>ordered from a PO, please </a:t>
            </a:r>
            <a:r>
              <a:rPr lang="en-US" sz="1600" dirty="0"/>
              <a:t>forward </a:t>
            </a:r>
            <a:r>
              <a:rPr lang="en-US" sz="1600" dirty="0" smtClean="0"/>
              <a:t>the </a:t>
            </a:r>
            <a:r>
              <a:rPr lang="en-US" sz="1600" dirty="0"/>
              <a:t>packing </a:t>
            </a:r>
            <a:r>
              <a:rPr lang="en-US" sz="1600" dirty="0" smtClean="0"/>
              <a:t>slip to your respective Stockroom/Distribution Center </a:t>
            </a:r>
            <a:r>
              <a:rPr lang="en-US" sz="1600" dirty="0"/>
              <a:t>and </a:t>
            </a:r>
            <a:r>
              <a:rPr lang="en-US" sz="1600" dirty="0" smtClean="0"/>
              <a:t>send an </a:t>
            </a:r>
            <a:r>
              <a:rPr lang="en-US" sz="1600" dirty="0"/>
              <a:t>email with confirmation that </a:t>
            </a:r>
            <a:r>
              <a:rPr lang="en-US" sz="1600" dirty="0" smtClean="0"/>
              <a:t>the item has been received</a:t>
            </a:r>
            <a:r>
              <a:rPr lang="en-US" sz="1600" dirty="0"/>
              <a:t>.</a:t>
            </a:r>
            <a:r>
              <a:rPr lang="en-US" sz="1600" dirty="0" smtClean="0"/>
              <a:t> </a:t>
            </a:r>
          </a:p>
          <a:p>
            <a:pPr marL="342900" lvl="0" indent="-342900">
              <a:buFont typeface="Arial" panose="020B0604020202020204" pitchFamily="34" charset="0"/>
              <a:buChar char="•"/>
            </a:pPr>
            <a:r>
              <a:rPr lang="en-US" sz="1600" dirty="0" smtClean="0"/>
              <a:t>Notify the Stockroom team or Distribution Center team if there will be a freight </a:t>
            </a:r>
            <a:r>
              <a:rPr lang="en-US" sz="1600" dirty="0"/>
              <a:t>delivery. </a:t>
            </a:r>
          </a:p>
          <a:p>
            <a:pPr marL="342900" lvl="0" indent="-342900">
              <a:buFont typeface="Arial" panose="020B0604020202020204" pitchFamily="34" charset="0"/>
              <a:buChar char="•"/>
            </a:pPr>
            <a:r>
              <a:rPr lang="en-US" sz="1600" dirty="0" smtClean="0"/>
              <a:t>In </a:t>
            </a:r>
            <a:r>
              <a:rPr lang="en-US" sz="1600" dirty="0"/>
              <a:t>the PO comments </a:t>
            </a:r>
            <a:r>
              <a:rPr lang="en-US" sz="1600" dirty="0" smtClean="0"/>
              <a:t>section, provide room </a:t>
            </a:r>
            <a:r>
              <a:rPr lang="en-US" sz="1600" dirty="0"/>
              <a:t>number/location for delivery and a point of contact.</a:t>
            </a:r>
          </a:p>
          <a:p>
            <a:endParaRPr lang="en-US" sz="2000" b="1" dirty="0"/>
          </a:p>
          <a:p>
            <a:r>
              <a:rPr lang="en-US" sz="2200" b="1" i="1" dirty="0" smtClean="0"/>
              <a:t>						</a:t>
            </a:r>
          </a:p>
        </p:txBody>
      </p:sp>
      <p:sp>
        <p:nvSpPr>
          <p:cNvPr id="2" name="TextBox 1"/>
          <p:cNvSpPr txBox="1"/>
          <p:nvPr/>
        </p:nvSpPr>
        <p:spPr>
          <a:xfrm>
            <a:off x="257175" y="3276600"/>
            <a:ext cx="3657600" cy="3416320"/>
          </a:xfrm>
          <a:prstGeom prst="rect">
            <a:avLst/>
          </a:prstGeom>
          <a:noFill/>
        </p:spPr>
        <p:txBody>
          <a:bodyPr wrap="square" rtlCol="0">
            <a:spAutoFit/>
          </a:bodyPr>
          <a:lstStyle/>
          <a:p>
            <a:r>
              <a:rPr lang="en-US" b="1" i="1" dirty="0" smtClean="0"/>
              <a:t>Contacts:</a:t>
            </a:r>
          </a:p>
          <a:p>
            <a:r>
              <a:rPr lang="en-US" dirty="0" smtClean="0"/>
              <a:t>City: </a:t>
            </a:r>
            <a:r>
              <a:rPr lang="en-US" dirty="0"/>
              <a:t>Francisco Navallez - </a:t>
            </a:r>
            <a:r>
              <a:rPr lang="en-US" dirty="0" smtClean="0"/>
              <a:t>fnavallez@sdccd.edu</a:t>
            </a:r>
          </a:p>
          <a:p>
            <a:endParaRPr lang="en-US" dirty="0" smtClean="0"/>
          </a:p>
          <a:p>
            <a:r>
              <a:rPr lang="en-US" dirty="0" smtClean="0"/>
              <a:t>Mesa: </a:t>
            </a:r>
            <a:r>
              <a:rPr lang="en-US" dirty="0"/>
              <a:t>Frank Fernandez - </a:t>
            </a:r>
            <a:r>
              <a:rPr lang="en-US" dirty="0" smtClean="0"/>
              <a:t>ffernand@sdccd.edu</a:t>
            </a:r>
          </a:p>
          <a:p>
            <a:endParaRPr lang="en-US" dirty="0" smtClean="0"/>
          </a:p>
          <a:p>
            <a:r>
              <a:rPr lang="en-US" dirty="0" smtClean="0"/>
              <a:t>Miramar: Josh Beall – jbeall@sdccd.edu</a:t>
            </a:r>
          </a:p>
          <a:p>
            <a:endParaRPr lang="en-US" dirty="0" smtClean="0"/>
          </a:p>
          <a:p>
            <a:r>
              <a:rPr lang="en-US" dirty="0" smtClean="0"/>
              <a:t>Distribution: Gary Waldrop – gwaldrop@sdccd.edu</a:t>
            </a:r>
            <a:endParaRPr lang="en-US" dirty="0"/>
          </a:p>
        </p:txBody>
      </p:sp>
    </p:spTree>
    <p:extLst>
      <p:ext uri="{BB962C8B-B14F-4D97-AF65-F5344CB8AC3E}">
        <p14:creationId xmlns:p14="http://schemas.microsoft.com/office/powerpoint/2010/main" val="1919191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krosas\AppData\Local\Microsoft\Windows\Temporary Internet Files\Content.IE5\OH30X0AP\Big_New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447800"/>
            <a:ext cx="3003804"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62350" y="256193"/>
            <a:ext cx="5257800" cy="6832640"/>
          </a:xfrm>
          <a:prstGeom prst="rect">
            <a:avLst/>
          </a:prstGeom>
          <a:noFill/>
        </p:spPr>
        <p:txBody>
          <a:bodyPr wrap="square" rtlCol="0">
            <a:spAutoFit/>
          </a:bodyPr>
          <a:lstStyle/>
          <a:p>
            <a:pPr marL="285750" indent="-285750">
              <a:buFont typeface="Arial" pitchFamily="34" charset="0"/>
              <a:buChar char="•"/>
            </a:pPr>
            <a:endParaRPr lang="en-US" sz="1500" dirty="0" smtClean="0"/>
          </a:p>
          <a:p>
            <a:pPr marL="285750" indent="-285750">
              <a:buFont typeface="Arial" pitchFamily="34" charset="0"/>
              <a:buChar char="•"/>
            </a:pPr>
            <a:r>
              <a:rPr lang="en-US" sz="1500" dirty="0" smtClean="0"/>
              <a:t>Freight Lines – make these their own line on a requisition and assign this to category code 962-86.  Freight needs to be added as shown below:</a:t>
            </a:r>
          </a:p>
          <a:p>
            <a:pPr marL="285750" indent="-285750">
              <a:buFont typeface="Arial" pitchFamily="34" charset="0"/>
              <a:buChar char="•"/>
            </a:pPr>
            <a:endParaRPr lang="en-US" sz="1500" dirty="0"/>
          </a:p>
          <a:p>
            <a:pPr marL="285750" indent="-285750">
              <a:buFont typeface="Arial" pitchFamily="34" charset="0"/>
              <a:buChar char="•"/>
            </a:pPr>
            <a:endParaRPr lang="en-US" sz="1500" b="1" dirty="0" smtClean="0"/>
          </a:p>
          <a:p>
            <a:endParaRPr lang="en-US" sz="1500" dirty="0" smtClean="0"/>
          </a:p>
          <a:p>
            <a:endParaRPr lang="en-US" sz="1500" dirty="0"/>
          </a:p>
          <a:p>
            <a:endParaRPr lang="en-US" sz="1500" dirty="0" smtClean="0"/>
          </a:p>
          <a:p>
            <a:endParaRPr lang="en-US" sz="1500" dirty="0"/>
          </a:p>
          <a:p>
            <a:endParaRPr lang="en-US" sz="1500" dirty="0" smtClean="0"/>
          </a:p>
          <a:p>
            <a:endParaRPr lang="en-US" sz="1500" dirty="0"/>
          </a:p>
          <a:p>
            <a:pPr marL="285750" indent="-285750">
              <a:buFont typeface="Arial" pitchFamily="34" charset="0"/>
              <a:buChar char="•"/>
            </a:pPr>
            <a:r>
              <a:rPr lang="en-US" sz="1500" dirty="0" smtClean="0"/>
              <a:t>Denied Requisitions – if your requisition is denied, in order to get the requisition to re-launch for approvals, you MUST enter a comment in the Approval Justification box.</a:t>
            </a:r>
          </a:p>
          <a:p>
            <a:pPr marL="285750" indent="-285750">
              <a:buFont typeface="Arial" pitchFamily="34" charset="0"/>
              <a:buChar char="•"/>
            </a:pPr>
            <a:endParaRPr lang="en-US" sz="1500" dirty="0" smtClean="0"/>
          </a:p>
          <a:p>
            <a:pPr marL="285750" indent="-285750">
              <a:buFont typeface="Arial" pitchFamily="34" charset="0"/>
              <a:buChar char="•"/>
            </a:pPr>
            <a:endParaRPr lang="en-US" sz="1500" dirty="0" smtClean="0"/>
          </a:p>
          <a:p>
            <a:pPr marL="285750" indent="-285750">
              <a:buFont typeface="Arial" pitchFamily="34" charset="0"/>
              <a:buChar char="•"/>
            </a:pPr>
            <a:endParaRPr lang="en-US" sz="1500" dirty="0"/>
          </a:p>
          <a:p>
            <a:pPr marL="285750" indent="-285750">
              <a:buFont typeface="Arial" pitchFamily="34" charset="0"/>
              <a:buChar char="•"/>
            </a:pPr>
            <a:endParaRPr lang="en-US" sz="1500" dirty="0"/>
          </a:p>
          <a:p>
            <a:pPr marL="285750" indent="-285750">
              <a:buFont typeface="Arial" pitchFamily="34" charset="0"/>
              <a:buChar char="•"/>
            </a:pPr>
            <a:endParaRPr lang="en-US" sz="1500" dirty="0" smtClean="0"/>
          </a:p>
          <a:p>
            <a:pPr marL="285750" indent="-285750">
              <a:buFont typeface="Arial" pitchFamily="34" charset="0"/>
              <a:buChar char="•"/>
            </a:pPr>
            <a:endParaRPr lang="en-US" sz="1500" dirty="0" smtClean="0"/>
          </a:p>
          <a:p>
            <a:pPr marL="285750" indent="-285750">
              <a:buFont typeface="Arial" pitchFamily="34" charset="0"/>
              <a:buChar char="•"/>
            </a:pPr>
            <a:r>
              <a:rPr lang="en-US" sz="1500" dirty="0" smtClean="0"/>
              <a:t>Pre-Budget Check – this is not a necessary step.  Just budget check the requisition to encumber your funds.</a:t>
            </a:r>
          </a:p>
          <a:p>
            <a:pPr marL="285750" indent="-285750">
              <a:buFont typeface="Arial" pitchFamily="34" charset="0"/>
              <a:buChar char="•"/>
            </a:pPr>
            <a:endParaRPr lang="en-US" sz="1500" dirty="0"/>
          </a:p>
          <a:p>
            <a:pPr marL="285750" indent="-285750">
              <a:buFont typeface="Arial" pitchFamily="34" charset="0"/>
              <a:buChar char="•"/>
            </a:pPr>
            <a:r>
              <a:rPr lang="en-US" sz="1500" i="1" dirty="0" smtClean="0"/>
              <a:t>2020 Bid threshold:  $96,700</a:t>
            </a:r>
          </a:p>
          <a:p>
            <a:endParaRPr lang="en-US" sz="1500" i="1" dirty="0" smtClean="0"/>
          </a:p>
          <a:p>
            <a:pPr marL="285750" indent="-285750">
              <a:buFont typeface="Arial" pitchFamily="34" charset="0"/>
              <a:buChar char="•"/>
            </a:pPr>
            <a:r>
              <a:rPr lang="en-US" sz="1500" i="1" dirty="0" smtClean="0"/>
              <a:t>Bid/Quote No. – Now you can use this as the Bid/Quote #!</a:t>
            </a:r>
          </a:p>
          <a:p>
            <a:pPr marL="285750" indent="-285750">
              <a:buFont typeface="Arial" pitchFamily="34" charset="0"/>
              <a:buChar char="•"/>
            </a:pPr>
            <a:endParaRPr lang="en-US" sz="1500" i="1" dirty="0"/>
          </a:p>
          <a:p>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86200"/>
            <a:ext cx="387571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219200"/>
            <a:ext cx="505968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172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C:\Users\krosas\AppData\Local\Microsoft\Windows\Temporary Internet Files\Content.IE5\WRTGBZZ8\Quizz_transparen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76600"/>
            <a:ext cx="406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9000" y="325178"/>
            <a:ext cx="1650837" cy="477054"/>
          </a:xfrm>
          <a:prstGeom prst="rect">
            <a:avLst/>
          </a:prstGeom>
          <a:noFill/>
        </p:spPr>
        <p:txBody>
          <a:bodyPr wrap="none" rtlCol="0">
            <a:spAutoFit/>
          </a:bodyPr>
          <a:lstStyle/>
          <a:p>
            <a:r>
              <a:rPr lang="en-US" sz="2500" b="1" i="1" dirty="0" smtClean="0"/>
              <a:t>Questions?</a:t>
            </a:r>
            <a:endParaRPr lang="en-US" sz="2500" b="1" i="1" dirty="0"/>
          </a:p>
        </p:txBody>
      </p:sp>
      <p:sp>
        <p:nvSpPr>
          <p:cNvPr id="3" name="TextBox 2"/>
          <p:cNvSpPr txBox="1"/>
          <p:nvPr/>
        </p:nvSpPr>
        <p:spPr>
          <a:xfrm>
            <a:off x="657469" y="968276"/>
            <a:ext cx="5791200" cy="2308324"/>
          </a:xfrm>
          <a:prstGeom prst="rect">
            <a:avLst/>
          </a:prstGeom>
          <a:noFill/>
        </p:spPr>
        <p:txBody>
          <a:bodyPr wrap="square" rtlCol="0">
            <a:spAutoFit/>
          </a:bodyPr>
          <a:lstStyle/>
          <a:p>
            <a:r>
              <a:rPr lang="en-US" dirty="0" smtClean="0"/>
              <a:t>Call us!  </a:t>
            </a:r>
            <a:r>
              <a:rPr lang="en-US" b="1" i="1" dirty="0" smtClean="0"/>
              <a:t>619-388-6562</a:t>
            </a:r>
          </a:p>
          <a:p>
            <a:endParaRPr lang="en-US" dirty="0" smtClean="0"/>
          </a:p>
          <a:p>
            <a:r>
              <a:rPr lang="en-US" dirty="0" smtClean="0"/>
              <a:t>Email us!  </a:t>
            </a:r>
            <a:r>
              <a:rPr lang="en-US" b="1" i="1" dirty="0" smtClean="0"/>
              <a:t>DL for Purchasing Buyers</a:t>
            </a:r>
          </a:p>
          <a:p>
            <a:endParaRPr lang="en-US" dirty="0" smtClean="0"/>
          </a:p>
          <a:p>
            <a:r>
              <a:rPr lang="en-US" dirty="0" smtClean="0"/>
              <a:t>Check out our </a:t>
            </a:r>
            <a:r>
              <a:rPr lang="en-US" dirty="0"/>
              <a:t>web page! </a:t>
            </a:r>
            <a:r>
              <a:rPr lang="en-US" b="1" i="1" dirty="0"/>
              <a:t>https://www.sdccd.edu/about/departments-and-offices/business-technology-services-division/business-support-services/purchasing-vendors/index.aspx</a:t>
            </a:r>
          </a:p>
        </p:txBody>
      </p:sp>
    </p:spTree>
    <p:extLst>
      <p:ext uri="{BB962C8B-B14F-4D97-AF65-F5344CB8AC3E}">
        <p14:creationId xmlns:p14="http://schemas.microsoft.com/office/powerpoint/2010/main" val="3785361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85510"/>
            <a:ext cx="6514540" cy="477054"/>
          </a:xfrm>
          <a:prstGeom prst="rect">
            <a:avLst/>
          </a:prstGeom>
          <a:noFill/>
        </p:spPr>
        <p:txBody>
          <a:bodyPr wrap="none" rtlCol="0">
            <a:spAutoFit/>
          </a:bodyPr>
          <a:lstStyle/>
          <a:p>
            <a:r>
              <a:rPr lang="en-US" sz="2500" b="1" i="1" dirty="0" smtClean="0"/>
              <a:t>Board Policy / Administrative Procedure Review</a:t>
            </a:r>
            <a:endParaRPr lang="en-US" sz="2500" b="1" i="1" dirty="0"/>
          </a:p>
        </p:txBody>
      </p:sp>
      <p:sp>
        <p:nvSpPr>
          <p:cNvPr id="3" name="TextBox 2"/>
          <p:cNvSpPr txBox="1"/>
          <p:nvPr/>
        </p:nvSpPr>
        <p:spPr>
          <a:xfrm>
            <a:off x="514070" y="1371600"/>
            <a:ext cx="8077200" cy="923330"/>
          </a:xfrm>
          <a:prstGeom prst="rect">
            <a:avLst/>
          </a:prstGeom>
          <a:noFill/>
        </p:spPr>
        <p:txBody>
          <a:bodyPr wrap="square" rtlCol="0">
            <a:spAutoFit/>
          </a:bodyPr>
          <a:lstStyle/>
          <a:p>
            <a:r>
              <a:rPr lang="en-US" dirty="0" smtClean="0"/>
              <a:t>BP 6330 – Purchasing and Contract Services </a:t>
            </a:r>
          </a:p>
          <a:p>
            <a:endParaRPr lang="en-US" dirty="0" smtClean="0"/>
          </a:p>
          <a:p>
            <a:r>
              <a:rPr lang="en-US" dirty="0" smtClean="0"/>
              <a:t>AP 6330.1– Purchasing Requisitions</a:t>
            </a:r>
            <a:r>
              <a:rPr lang="en-US"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070" y="2200275"/>
            <a:ext cx="632460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7621" y="791703"/>
            <a:ext cx="8550098" cy="369332"/>
          </a:xfrm>
          <a:prstGeom prst="rect">
            <a:avLst/>
          </a:prstGeom>
          <a:noFill/>
        </p:spPr>
        <p:txBody>
          <a:bodyPr wrap="none" rtlCol="0">
            <a:spAutoFit/>
          </a:bodyPr>
          <a:lstStyle/>
          <a:p>
            <a:r>
              <a:rPr lang="en-US" b="1" i="1" dirty="0"/>
              <a:t>https://www.sdccd.edu/about/leadership/board-of-trustees/board-policies/index.aspx</a:t>
            </a:r>
          </a:p>
        </p:txBody>
      </p:sp>
    </p:spTree>
    <p:extLst>
      <p:ext uri="{BB962C8B-B14F-4D97-AF65-F5344CB8AC3E}">
        <p14:creationId xmlns:p14="http://schemas.microsoft.com/office/powerpoint/2010/main" val="322411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7811" y="266580"/>
            <a:ext cx="2888932" cy="477054"/>
          </a:xfrm>
          <a:prstGeom prst="rect">
            <a:avLst/>
          </a:prstGeom>
          <a:noFill/>
        </p:spPr>
        <p:txBody>
          <a:bodyPr wrap="none" rtlCol="0">
            <a:spAutoFit/>
          </a:bodyPr>
          <a:lstStyle/>
          <a:p>
            <a:r>
              <a:rPr lang="en-US" sz="2500" b="1" i="1" dirty="0" smtClean="0"/>
              <a:t>Requisition Creation</a:t>
            </a:r>
            <a:endParaRPr lang="en-US" sz="2500" b="1" i="1" dirty="0"/>
          </a:p>
        </p:txBody>
      </p:sp>
      <p:sp>
        <p:nvSpPr>
          <p:cNvPr id="3" name="TextBox 2"/>
          <p:cNvSpPr txBox="1"/>
          <p:nvPr/>
        </p:nvSpPr>
        <p:spPr>
          <a:xfrm>
            <a:off x="152401" y="914400"/>
            <a:ext cx="8839200" cy="3785652"/>
          </a:xfrm>
          <a:prstGeom prst="rect">
            <a:avLst/>
          </a:prstGeom>
          <a:noFill/>
        </p:spPr>
        <p:txBody>
          <a:bodyPr wrap="square" rtlCol="0">
            <a:spAutoFit/>
          </a:bodyPr>
          <a:lstStyle/>
          <a:p>
            <a:r>
              <a:rPr lang="en-US" sz="1600" dirty="0" smtClean="0"/>
              <a:t>Path to create a requisition from the NavBar:</a:t>
            </a:r>
          </a:p>
          <a:p>
            <a:r>
              <a:rPr lang="en-US" sz="1600" dirty="0" smtClean="0"/>
              <a:t>Financials 9.2 &gt; eProcurement &gt; Requisition</a:t>
            </a:r>
          </a:p>
          <a:p>
            <a:r>
              <a:rPr lang="en-US" sz="1600" dirty="0" smtClean="0"/>
              <a:t>-OR-</a:t>
            </a:r>
          </a:p>
          <a:p>
            <a:r>
              <a:rPr lang="en-US" sz="1600" dirty="0"/>
              <a:t>F</a:t>
            </a:r>
            <a:r>
              <a:rPr lang="en-US" sz="1600" dirty="0" smtClean="0"/>
              <a:t>rom the dashboard, click on the Finance Dashboard, select the Procurement folder, and select Create a Requisition.</a:t>
            </a:r>
          </a:p>
          <a:p>
            <a:endParaRPr lang="en-US" sz="1600" dirty="0" smtClean="0"/>
          </a:p>
          <a:p>
            <a:r>
              <a:rPr lang="en-US" sz="1600" b="1" dirty="0" smtClean="0"/>
              <a:t>What do you need to create a requisition?</a:t>
            </a:r>
          </a:p>
          <a:p>
            <a:endParaRPr lang="en-US" sz="1600" b="1" dirty="0" smtClean="0"/>
          </a:p>
          <a:p>
            <a:pPr marL="342900" indent="-342900">
              <a:buFont typeface="+mj-lt"/>
              <a:buAutoNum type="arabicPeriod"/>
            </a:pPr>
            <a:r>
              <a:rPr lang="en-US" sz="1600" dirty="0" smtClean="0"/>
              <a:t>A Valid Quote – current, not expired!  Do not submit a requisition the same day the quote is expiring.  If you find yourself in this situation, request a “refreshed” quote from the vendor.</a:t>
            </a:r>
          </a:p>
          <a:p>
            <a:pPr marL="342900" indent="-342900">
              <a:buFont typeface="+mj-lt"/>
              <a:buAutoNum type="arabicPeriod"/>
            </a:pPr>
            <a:r>
              <a:rPr lang="en-US" sz="1600" dirty="0" smtClean="0"/>
              <a:t>Budget!  You </a:t>
            </a:r>
            <a:r>
              <a:rPr lang="en-US" sz="1600" b="1" i="1" u="sng" dirty="0" smtClean="0"/>
              <a:t>must</a:t>
            </a:r>
            <a:r>
              <a:rPr lang="en-US" sz="1600" dirty="0" smtClean="0"/>
              <a:t> have enough budget to cover the cost of items, freight, and tax!</a:t>
            </a:r>
          </a:p>
          <a:p>
            <a:pPr marL="342900" indent="-342900">
              <a:buFont typeface="+mj-lt"/>
              <a:buAutoNum type="arabicPeriod"/>
            </a:pPr>
            <a:r>
              <a:rPr lang="en-US" sz="1600" smtClean="0"/>
              <a:t>Is </a:t>
            </a:r>
            <a:r>
              <a:rPr lang="en-US" sz="1600" dirty="0" smtClean="0"/>
              <a:t>your quote over $10,000?  If so, please obtain a total of three quotes and attach all three to line one of the requisition.</a:t>
            </a:r>
          </a:p>
          <a:p>
            <a:pPr marL="342900" indent="-342900">
              <a:buFont typeface="+mj-lt"/>
              <a:buAutoNum type="arabicPeriod"/>
            </a:pPr>
            <a:r>
              <a:rPr lang="en-US" sz="1600" dirty="0" smtClean="0"/>
              <a:t>Is your quote over $96,700?  Stop and contact your Buyer!</a:t>
            </a:r>
          </a:p>
          <a:p>
            <a:endParaRPr lang="en-US" sz="1600" dirty="0"/>
          </a:p>
        </p:txBody>
      </p:sp>
      <p:sp>
        <p:nvSpPr>
          <p:cNvPr id="4" name="TextBox 3"/>
          <p:cNvSpPr txBox="1"/>
          <p:nvPr/>
        </p:nvSpPr>
        <p:spPr>
          <a:xfrm>
            <a:off x="296976" y="5181600"/>
            <a:ext cx="8610601" cy="1107996"/>
          </a:xfrm>
          <a:prstGeom prst="rect">
            <a:avLst/>
          </a:prstGeom>
          <a:noFill/>
        </p:spPr>
        <p:txBody>
          <a:bodyPr wrap="square" rtlCol="0">
            <a:spAutoFit/>
          </a:bodyPr>
          <a:lstStyle/>
          <a:p>
            <a:r>
              <a:rPr lang="en-US" b="1" i="1" dirty="0" smtClean="0"/>
              <a:t>Resource:</a:t>
            </a:r>
          </a:p>
          <a:p>
            <a:r>
              <a:rPr lang="en-US" sz="1600" i="1" dirty="0" smtClean="0"/>
              <a:t>Purchasing Manual, located at:</a:t>
            </a:r>
          </a:p>
          <a:p>
            <a:r>
              <a:rPr lang="en-US" sz="1600" i="1" dirty="0" smtClean="0"/>
              <a:t>https</a:t>
            </a:r>
            <a:r>
              <a:rPr lang="en-US" sz="1600" i="1" dirty="0"/>
              <a:t>://www.sdccd.edu/about/departments-and-offices/business-technology-services-division/business-support-services/purchasing-vendors/index.aspx</a:t>
            </a:r>
          </a:p>
        </p:txBody>
      </p:sp>
    </p:spTree>
    <p:extLst>
      <p:ext uri="{BB962C8B-B14F-4D97-AF65-F5344CB8AC3E}">
        <p14:creationId xmlns:p14="http://schemas.microsoft.com/office/powerpoint/2010/main" val="2881940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400" y="228600"/>
            <a:ext cx="2869825" cy="477054"/>
          </a:xfrm>
          <a:prstGeom prst="rect">
            <a:avLst/>
          </a:prstGeom>
        </p:spPr>
        <p:txBody>
          <a:bodyPr wrap="none">
            <a:spAutoFit/>
          </a:bodyPr>
          <a:lstStyle/>
          <a:p>
            <a:r>
              <a:rPr lang="en-US" sz="2500" b="1" i="1" dirty="0"/>
              <a:t>Requisition Creation</a:t>
            </a:r>
          </a:p>
        </p:txBody>
      </p:sp>
      <p:sp>
        <p:nvSpPr>
          <p:cNvPr id="4" name="TextBox 3"/>
          <p:cNvSpPr txBox="1"/>
          <p:nvPr/>
        </p:nvSpPr>
        <p:spPr>
          <a:xfrm>
            <a:off x="762000" y="1171575"/>
            <a:ext cx="8229601" cy="4124206"/>
          </a:xfrm>
          <a:prstGeom prst="rect">
            <a:avLst/>
          </a:prstGeom>
          <a:noFill/>
        </p:spPr>
        <p:txBody>
          <a:bodyPr wrap="square" rtlCol="0">
            <a:spAutoFit/>
          </a:bodyPr>
          <a:lstStyle/>
          <a:p>
            <a:r>
              <a:rPr lang="en-US" sz="1600" dirty="0" smtClean="0"/>
              <a:t>Things to remember when entering a requisition:</a:t>
            </a:r>
          </a:p>
          <a:p>
            <a:endParaRPr lang="en-US" sz="1600" dirty="0" smtClean="0"/>
          </a:p>
          <a:p>
            <a:pPr marL="285750" indent="-285750">
              <a:buFont typeface="Arial" panose="020B0604020202020204" pitchFamily="34" charset="0"/>
              <a:buChar char="•"/>
            </a:pPr>
            <a:r>
              <a:rPr lang="en-US" sz="1600" dirty="0" smtClean="0"/>
              <a:t>Is my Supplier in the PeopleSoft?</a:t>
            </a:r>
          </a:p>
          <a:p>
            <a:pPr marL="285750" indent="-285750">
              <a:buFont typeface="Arial" panose="020B0604020202020204" pitchFamily="34" charset="0"/>
              <a:buChar char="•"/>
            </a:pPr>
            <a:r>
              <a:rPr lang="en-US" sz="1600" dirty="0" smtClean="0"/>
              <a:t>Requisition Settings: helpful if you are entering multiple lines on a requisition.</a:t>
            </a:r>
          </a:p>
          <a:p>
            <a:pPr marL="285750" indent="-285750">
              <a:buFont typeface="Arial" panose="020B0604020202020204" pitchFamily="34" charset="0"/>
              <a:buChar char="•"/>
            </a:pPr>
            <a:r>
              <a:rPr lang="en-US" sz="1600" dirty="0" smtClean="0"/>
              <a:t>Special Requests – click on this icon to start entering a requisition.</a:t>
            </a:r>
          </a:p>
          <a:p>
            <a:pPr marL="285750" indent="-285750">
              <a:buFont typeface="Arial" panose="020B0604020202020204" pitchFamily="34" charset="0"/>
              <a:buChar char="•"/>
            </a:pPr>
            <a:r>
              <a:rPr lang="en-US" sz="1600" dirty="0" smtClean="0"/>
              <a:t>ARMA format – State the Noun/Descriptor FIRST in the Item Description.</a:t>
            </a:r>
          </a:p>
          <a:p>
            <a:pPr marL="285750" indent="-285750">
              <a:buFont typeface="Arial" panose="020B0604020202020204" pitchFamily="34" charset="0"/>
              <a:buChar char="•"/>
            </a:pPr>
            <a:r>
              <a:rPr lang="en-US" sz="1600" dirty="0" smtClean="0"/>
              <a:t>Category Code – what is it?</a:t>
            </a:r>
          </a:p>
          <a:p>
            <a:pPr marL="285750" indent="-285750">
              <a:buFont typeface="Arial" panose="020B0604020202020204" pitchFamily="34" charset="0"/>
              <a:buChar char="•"/>
            </a:pPr>
            <a:r>
              <a:rPr lang="en-US" sz="1600" dirty="0" smtClean="0"/>
              <a:t>The “three” boxes – Always check the three boxes anywhere that reads “send to supplier, show at receipt, show at voucher”</a:t>
            </a:r>
          </a:p>
          <a:p>
            <a:pPr marL="285750" indent="-285750">
              <a:buFont typeface="Arial" panose="020B0604020202020204" pitchFamily="34" charset="0"/>
              <a:buChar char="•"/>
            </a:pPr>
            <a:r>
              <a:rPr lang="en-US" sz="1600" dirty="0" smtClean="0"/>
              <a:t>Freight – review the quote CAREFULLY, if there is a cost for freight, add it as its own line item.  Use category code 962-86 for freight!!</a:t>
            </a:r>
          </a:p>
          <a:p>
            <a:pPr marL="285750" indent="-285750">
              <a:buFont typeface="Arial" panose="020B0604020202020204" pitchFamily="34" charset="0"/>
              <a:buChar char="•"/>
            </a:pPr>
            <a:r>
              <a:rPr lang="en-US" sz="1600" dirty="0" smtClean="0"/>
              <a:t>End locations, delivery, asset fields – what do these mean?</a:t>
            </a:r>
          </a:p>
          <a:p>
            <a:pPr marL="285750" indent="-285750">
              <a:buFont typeface="Arial" panose="020B0604020202020204" pitchFamily="34" charset="0"/>
              <a:buChar char="•"/>
            </a:pPr>
            <a:r>
              <a:rPr lang="en-US" sz="1600" dirty="0" smtClean="0"/>
              <a:t>Tax, when is tax added to the requisition?</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976732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228600"/>
            <a:ext cx="1061894" cy="369332"/>
          </a:xfrm>
          <a:prstGeom prst="rect">
            <a:avLst/>
          </a:prstGeom>
          <a:noFill/>
        </p:spPr>
        <p:txBody>
          <a:bodyPr wrap="none" rtlCol="0">
            <a:spAutoFit/>
          </a:bodyPr>
          <a:lstStyle/>
          <a:p>
            <a:r>
              <a:rPr lang="en-US" b="1" i="1" dirty="0" smtClean="0"/>
              <a:t>Suppliers</a:t>
            </a:r>
            <a:endParaRPr lang="en-US" b="1" i="1" dirty="0"/>
          </a:p>
        </p:txBody>
      </p:sp>
      <p:sp>
        <p:nvSpPr>
          <p:cNvPr id="3" name="TextBox 2"/>
          <p:cNvSpPr txBox="1"/>
          <p:nvPr/>
        </p:nvSpPr>
        <p:spPr>
          <a:xfrm>
            <a:off x="180975" y="685800"/>
            <a:ext cx="8763000" cy="1384995"/>
          </a:xfrm>
          <a:prstGeom prst="rect">
            <a:avLst/>
          </a:prstGeom>
          <a:noFill/>
        </p:spPr>
        <p:txBody>
          <a:bodyPr wrap="square" rtlCol="0">
            <a:spAutoFit/>
          </a:bodyPr>
          <a:lstStyle/>
          <a:p>
            <a:r>
              <a:rPr lang="en-US" sz="1400" dirty="0" smtClean="0"/>
              <a:t>All suppliers must be entered into PeopleSoft before requisition entry.  If you have a new supplier that needs to be entered, please have the supplier complete the Supplier Intake Form and provide the District a copy of their most current W-9. Once the supplier is approved, a requisition can be entered.  </a:t>
            </a:r>
          </a:p>
          <a:p>
            <a:endParaRPr lang="en-US" sz="1400" dirty="0"/>
          </a:p>
          <a:p>
            <a:r>
              <a:rPr lang="en-US" sz="1400" dirty="0" smtClean="0"/>
              <a:t>**If you are working with a foreign supplier, please contact Accounts Payable so that they can determine if the supplier is eligible to use before you have them complete the form and obtain their W-8.**</a:t>
            </a:r>
            <a:endParaRPr lang="en-US" sz="1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2105917"/>
            <a:ext cx="342478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647950"/>
            <a:ext cx="4572000" cy="2700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747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 y="239153"/>
            <a:ext cx="8972550" cy="533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5715000"/>
            <a:ext cx="61468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quot;No&quot; Symbol 2"/>
          <p:cNvSpPr/>
          <p:nvPr/>
        </p:nvSpPr>
        <p:spPr>
          <a:xfrm>
            <a:off x="2971803" y="6238876"/>
            <a:ext cx="263522" cy="29527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quot;No&quot; Symbol 5"/>
          <p:cNvSpPr/>
          <p:nvPr/>
        </p:nvSpPr>
        <p:spPr>
          <a:xfrm>
            <a:off x="3886200" y="6243640"/>
            <a:ext cx="304800" cy="29527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ight Arrow 1"/>
          <p:cNvSpPr/>
          <p:nvPr/>
        </p:nvSpPr>
        <p:spPr>
          <a:xfrm>
            <a:off x="5486400" y="685800"/>
            <a:ext cx="489204"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16002" y="1752600"/>
            <a:ext cx="489204"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3892677" y="2648978"/>
            <a:ext cx="489204"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669798" y="2678581"/>
            <a:ext cx="489204"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895350" y="3124200"/>
            <a:ext cx="489204"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843092" y="3115389"/>
            <a:ext cx="1260472" cy="246221"/>
          </a:xfrm>
          <a:prstGeom prst="rect">
            <a:avLst/>
          </a:prstGeom>
          <a:solidFill>
            <a:srgbClr val="FFFF00"/>
          </a:solidFill>
        </p:spPr>
        <p:txBody>
          <a:bodyPr wrap="square" rtlCol="0">
            <a:spAutoFit/>
          </a:bodyPr>
          <a:lstStyle/>
          <a:p>
            <a:pPr algn="ctr"/>
            <a:r>
              <a:rPr lang="en-US" sz="1000" b="1" u="sng" dirty="0" smtClean="0"/>
              <a:t>Leave blank!</a:t>
            </a:r>
            <a:endParaRPr lang="en-US" sz="1000" b="1" u="sng" dirty="0"/>
          </a:p>
        </p:txBody>
      </p:sp>
      <p:sp>
        <p:nvSpPr>
          <p:cNvPr id="12" name="Right Arrow 11"/>
          <p:cNvSpPr/>
          <p:nvPr/>
        </p:nvSpPr>
        <p:spPr>
          <a:xfrm>
            <a:off x="929770" y="3600450"/>
            <a:ext cx="489204"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2431665">
            <a:off x="1760565" y="4779725"/>
            <a:ext cx="489204"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quot;No&quot; Symbol 13"/>
          <p:cNvSpPr/>
          <p:nvPr/>
        </p:nvSpPr>
        <p:spPr>
          <a:xfrm>
            <a:off x="2133600" y="4191000"/>
            <a:ext cx="263522" cy="29527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7327072" y="176390"/>
            <a:ext cx="1661480" cy="307777"/>
          </a:xfrm>
          <a:prstGeom prst="rect">
            <a:avLst/>
          </a:prstGeom>
          <a:solidFill>
            <a:srgbClr val="FFFF00"/>
          </a:solidFill>
        </p:spPr>
        <p:txBody>
          <a:bodyPr wrap="none" rtlCol="0">
            <a:spAutoFit/>
          </a:bodyPr>
          <a:lstStyle/>
          <a:p>
            <a:r>
              <a:rPr lang="en-US" sz="1400" b="1" dirty="0" smtClean="0"/>
              <a:t>Requisition Settings</a:t>
            </a:r>
            <a:endParaRPr lang="en-US" sz="14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661989"/>
            <a:ext cx="2130552" cy="13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356608" y="1066800"/>
            <a:ext cx="2502416" cy="369332"/>
          </a:xfrm>
          <a:prstGeom prst="rect">
            <a:avLst/>
          </a:prstGeom>
          <a:noFill/>
        </p:spPr>
        <p:txBody>
          <a:bodyPr wrap="none" rtlCol="0">
            <a:spAutoFit/>
          </a:bodyPr>
          <a:lstStyle/>
          <a:p>
            <a:r>
              <a:rPr lang="en-US" dirty="0" smtClean="0"/>
              <a:t>Now add actual quote #!</a:t>
            </a:r>
            <a:endParaRPr lang="en-US" dirty="0"/>
          </a:p>
        </p:txBody>
      </p:sp>
    </p:spTree>
    <p:extLst>
      <p:ext uri="{BB962C8B-B14F-4D97-AF65-F5344CB8AC3E}">
        <p14:creationId xmlns:p14="http://schemas.microsoft.com/office/powerpoint/2010/main" val="2232230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33400"/>
            <a:ext cx="8610600" cy="584775"/>
          </a:xfrm>
          <a:prstGeom prst="rect">
            <a:avLst/>
          </a:prstGeom>
          <a:noFill/>
        </p:spPr>
        <p:txBody>
          <a:bodyPr wrap="square" rtlCol="0">
            <a:spAutoFit/>
          </a:bodyPr>
          <a:lstStyle/>
          <a:p>
            <a:r>
              <a:rPr lang="en-US" sz="1600" dirty="0" smtClean="0"/>
              <a:t>Once the information is loaded into Requisition Settings and you click “ok,” you are advanced to the screen below.  Click on “Create Requisition” to enter a line item requisition.</a:t>
            </a:r>
            <a:endParaRPr lang="en-U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14094"/>
            <a:ext cx="799147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2579272">
            <a:off x="726945" y="2955490"/>
            <a:ext cx="489204"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2206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73" y="169042"/>
            <a:ext cx="7467600" cy="6486580"/>
          </a:xfrm>
          <a:prstGeom prst="rect">
            <a:avLst/>
          </a:prstGeom>
          <a:noFill/>
          <a:ln w="12700">
            <a:solidFill>
              <a:srgbClr val="FF0000">
                <a:alpha val="0"/>
              </a:srgb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quot;No&quot; Symbol 2"/>
          <p:cNvSpPr/>
          <p:nvPr/>
        </p:nvSpPr>
        <p:spPr>
          <a:xfrm>
            <a:off x="2492476" y="3412332"/>
            <a:ext cx="1066800" cy="103346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4" name="&quot;No&quot; Symbol 3"/>
          <p:cNvSpPr/>
          <p:nvPr/>
        </p:nvSpPr>
        <p:spPr>
          <a:xfrm>
            <a:off x="990600" y="5945980"/>
            <a:ext cx="349048" cy="33814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5" name="&quot;No&quot; Symbol 4"/>
          <p:cNvSpPr/>
          <p:nvPr/>
        </p:nvSpPr>
        <p:spPr>
          <a:xfrm>
            <a:off x="2769555" y="2895600"/>
            <a:ext cx="349048" cy="33814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2" name="Rectangle 1"/>
          <p:cNvSpPr/>
          <p:nvPr/>
        </p:nvSpPr>
        <p:spPr>
          <a:xfrm>
            <a:off x="990600" y="5257800"/>
            <a:ext cx="55626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rot="2291807">
            <a:off x="6194223" y="4615296"/>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238999" y="676617"/>
            <a:ext cx="1905001" cy="2092881"/>
          </a:xfrm>
          <a:prstGeom prst="rect">
            <a:avLst/>
          </a:prstGeom>
          <a:noFill/>
        </p:spPr>
        <p:txBody>
          <a:bodyPr wrap="square" rtlCol="0">
            <a:spAutoFit/>
          </a:bodyPr>
          <a:lstStyle/>
          <a:p>
            <a:r>
              <a:rPr lang="en-US" sz="1300" b="1" i="1" dirty="0" smtClean="0"/>
              <a:t>ARMA format </a:t>
            </a:r>
            <a:r>
              <a:rPr lang="en-US" sz="1300" dirty="0" smtClean="0"/>
              <a:t>– the noun is the first word, the details of the item to the least descriptive. T</a:t>
            </a:r>
            <a:r>
              <a:rPr lang="en-US" sz="1300" i="1" dirty="0" smtClean="0"/>
              <a:t>he item description field only holds 30 characters! To include more details, add that under </a:t>
            </a:r>
            <a:r>
              <a:rPr lang="en-US" sz="1300" b="1" i="1" dirty="0" smtClean="0"/>
              <a:t>Additional Information</a:t>
            </a:r>
            <a:r>
              <a:rPr lang="en-US" sz="1300" i="1" dirty="0" smtClean="0"/>
              <a:t> below.</a:t>
            </a:r>
            <a:endParaRPr lang="en-US" sz="1300" i="1" dirty="0"/>
          </a:p>
        </p:txBody>
      </p:sp>
      <p:sp>
        <p:nvSpPr>
          <p:cNvPr id="9" name="Down Arrow 8"/>
          <p:cNvSpPr/>
          <p:nvPr/>
        </p:nvSpPr>
        <p:spPr>
          <a:xfrm rot="2291807">
            <a:off x="3096939" y="484706"/>
            <a:ext cx="295584" cy="5967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715000" y="3929062"/>
            <a:ext cx="1752600" cy="784830"/>
          </a:xfrm>
          <a:prstGeom prst="rect">
            <a:avLst/>
          </a:prstGeom>
          <a:noFill/>
        </p:spPr>
        <p:txBody>
          <a:bodyPr wrap="square" rtlCol="0">
            <a:spAutoFit/>
          </a:bodyPr>
          <a:lstStyle/>
          <a:p>
            <a:r>
              <a:rPr lang="en-US" sz="1500" b="1" dirty="0" smtClean="0"/>
              <a:t>Check all three boxes if there is text in the box!</a:t>
            </a:r>
            <a:endParaRPr lang="en-US" sz="1500" b="1" dirty="0"/>
          </a:p>
        </p:txBody>
      </p:sp>
    </p:spTree>
    <p:extLst>
      <p:ext uri="{BB962C8B-B14F-4D97-AF65-F5344CB8AC3E}">
        <p14:creationId xmlns:p14="http://schemas.microsoft.com/office/powerpoint/2010/main" val="1253850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3868</TotalTime>
  <Words>2599</Words>
  <Application>Microsoft Office PowerPoint</Application>
  <PresentationFormat>On-screen Show (4:3)</PresentationFormat>
  <Paragraphs>190</Paragraphs>
  <Slides>26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Michelle Y. Johnson</cp:lastModifiedBy>
  <cp:revision>102</cp:revision>
  <cp:lastPrinted>2020-11-12T05:25:48Z</cp:lastPrinted>
  <dcterms:created xsi:type="dcterms:W3CDTF">2018-07-06T16:18:54Z</dcterms:created>
  <dcterms:modified xsi:type="dcterms:W3CDTF">2021-03-29T20:16:23Z</dcterms:modified>
</cp:coreProperties>
</file>