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7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0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2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7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2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5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6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7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7BDB0-D5D2-4FFC-92DC-2986D5AF7A5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E177-2BE9-442B-83A0-F09D5BBBFA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10x7.5Slide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0" y="0"/>
            <a:ext cx="12127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8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dccd.edu/docs/Purchasing/Purchasing%20Manu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794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Higher Education Emergency Relief Fund</a:t>
            </a:r>
            <a:br>
              <a:rPr lang="en-US" dirty="0" smtClean="0"/>
            </a:br>
            <a:r>
              <a:rPr lang="en-US" dirty="0" smtClean="0"/>
              <a:t>(HEERF)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799283"/>
              </p:ext>
            </p:extLst>
          </p:nvPr>
        </p:nvGraphicFramePr>
        <p:xfrm>
          <a:off x="161636" y="3832382"/>
          <a:ext cx="11887199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927">
                  <a:extLst>
                    <a:ext uri="{9D8B030D-6E8A-4147-A177-3AD203B41FA5}">
                      <a16:colId xmlns:a16="http://schemas.microsoft.com/office/drawing/2014/main" val="2161364306"/>
                    </a:ext>
                  </a:extLst>
                </a:gridCol>
                <a:gridCol w="3525747">
                  <a:extLst>
                    <a:ext uri="{9D8B030D-6E8A-4147-A177-3AD203B41FA5}">
                      <a16:colId xmlns:a16="http://schemas.microsoft.com/office/drawing/2014/main" val="1225794500"/>
                    </a:ext>
                  </a:extLst>
                </a:gridCol>
                <a:gridCol w="3685591">
                  <a:extLst>
                    <a:ext uri="{9D8B030D-6E8A-4147-A177-3AD203B41FA5}">
                      <a16:colId xmlns:a16="http://schemas.microsoft.com/office/drawing/2014/main" val="142311832"/>
                    </a:ext>
                  </a:extLst>
                </a:gridCol>
                <a:gridCol w="2509934">
                  <a:extLst>
                    <a:ext uri="{9D8B030D-6E8A-4147-A177-3AD203B41FA5}">
                      <a16:colId xmlns:a16="http://schemas.microsoft.com/office/drawing/2014/main" val="3375675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City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HEERF I</a:t>
                      </a:r>
                    </a:p>
                    <a:p>
                      <a:pPr algn="ctr"/>
                      <a:r>
                        <a:rPr lang="en-US" sz="1600" dirty="0" smtClean="0"/>
                        <a:t>Coronavirus Aid, Relief and Economic Security Act (CARES)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HEERF II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Coronavirus Response and Relief Supplemental Appropriation Act (CRRSA)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HEERF III</a:t>
                      </a:r>
                    </a:p>
                    <a:p>
                      <a:pPr algn="ctr"/>
                      <a:r>
                        <a:rPr lang="en-US" sz="1600" dirty="0" smtClean="0"/>
                        <a:t>American Rescue Plan (ARP)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42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Institutional</a:t>
                      </a:r>
                      <a:r>
                        <a:rPr lang="en-US" sz="1600" baseline="0" dirty="0" smtClean="0"/>
                        <a:t> Allocation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$1,373,096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$5,035,864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$5,000,000 (approx.)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41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Expenditure Deadline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 7, 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March </a:t>
                      </a:r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TBD*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461811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76808" y="5904106"/>
            <a:ext cx="4145902" cy="655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/>
              <a:t>*Based on G5 drawdown date, not yet determined</a:t>
            </a:r>
            <a:endParaRPr lang="en-US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7927" y="2018028"/>
            <a:ext cx="11416145" cy="1458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We are nearing the deadline for original CARES HEERF I, which is almost exhausted.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College is now pivoting to CRRSA HEERF II allocation, which must be spent one year from disbursement.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Overview of HEERF funds:</a:t>
            </a:r>
          </a:p>
        </p:txBody>
      </p:sp>
    </p:spTree>
    <p:extLst>
      <p:ext uri="{BB962C8B-B14F-4D97-AF65-F5344CB8AC3E}">
        <p14:creationId xmlns:p14="http://schemas.microsoft.com/office/powerpoint/2010/main" val="15535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Higher Education Emergency Relief Fund</a:t>
            </a:r>
            <a:br>
              <a:rPr lang="en-US" dirty="0"/>
            </a:br>
            <a:r>
              <a:rPr lang="en-US" dirty="0"/>
              <a:t>(HEERF)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2" y="1858820"/>
            <a:ext cx="10972800" cy="4525963"/>
          </a:xfrm>
        </p:spPr>
        <p:txBody>
          <a:bodyPr/>
          <a:lstStyle/>
          <a:p>
            <a:r>
              <a:rPr lang="en-US" sz="2800" dirty="0"/>
              <a:t>In order to ensure everyone receives their allocation in a timely and seamless manner, it is imperative that we adhere to the approval and purchasing processes. </a:t>
            </a:r>
            <a:endParaRPr lang="en-US" sz="2800" dirty="0" smtClean="0"/>
          </a:p>
          <a:p>
            <a:r>
              <a:rPr lang="en-US" sz="2800" dirty="0"/>
              <a:t>This </a:t>
            </a:r>
            <a:r>
              <a:rPr lang="en-US" sz="2800" dirty="0" smtClean="0"/>
              <a:t>helps </a:t>
            </a:r>
            <a:r>
              <a:rPr lang="en-US" sz="2800" dirty="0"/>
              <a:t>Business Services properly record and track expenses for monthly reporting and for audit compliance purposes.  </a:t>
            </a:r>
          </a:p>
          <a:p>
            <a:r>
              <a:rPr lang="en-US" sz="2800" dirty="0" smtClean="0"/>
              <a:t>Should </a:t>
            </a:r>
            <a:r>
              <a:rPr lang="en-US" sz="2800" dirty="0"/>
              <a:t>you need resources that have not been accounted for, please work with your Dean and/or VP to determine if funding is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2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0269" y="110837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Requesting HEERF Funds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4814" y="1510002"/>
            <a:ext cx="11203710" cy="483754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Complete the request </a:t>
            </a:r>
            <a:r>
              <a:rPr lang="en-US" sz="4800" dirty="0"/>
              <a:t>form </a:t>
            </a:r>
            <a:r>
              <a:rPr lang="en-US" sz="4800" dirty="0" smtClean="0"/>
              <a:t>(Revised </a:t>
            </a:r>
            <a:r>
              <a:rPr lang="en-US" sz="4800" dirty="0" smtClean="0"/>
              <a:t>03.17.21) </a:t>
            </a:r>
            <a:r>
              <a:rPr lang="en-US" sz="4800" dirty="0" smtClean="0"/>
              <a:t>in </a:t>
            </a:r>
            <a:r>
              <a:rPr lang="en-US" sz="4800" dirty="0"/>
              <a:t>its entirety and sign as the requester</a:t>
            </a:r>
            <a:r>
              <a:rPr lang="en-US" sz="4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Forward to your </a:t>
            </a:r>
            <a:r>
              <a:rPr lang="en-US" sz="4800" dirty="0" smtClean="0"/>
              <a:t>Division </a:t>
            </a:r>
            <a:r>
              <a:rPr lang="en-US" sz="4800" dirty="0"/>
              <a:t>Dean and Division Vice President </a:t>
            </a:r>
            <a:r>
              <a:rPr lang="en-US" sz="4800" dirty="0" smtClean="0"/>
              <a:t>for approval and signature.</a:t>
            </a:r>
            <a:endParaRPr lang="en-US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Forward </a:t>
            </a:r>
            <a:r>
              <a:rPr lang="en-US" sz="4800" dirty="0"/>
              <a:t>signed form to the Vice President of Administrative Services (VPAS) for review</a:t>
            </a:r>
            <a:r>
              <a:rPr lang="en-US" sz="4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The </a:t>
            </a:r>
            <a:r>
              <a:rPr lang="en-US" sz="4800" dirty="0"/>
              <a:t>VPAS, in cooperation with the VPSS and VPI, will determine </a:t>
            </a:r>
            <a:r>
              <a:rPr lang="en-US" sz="4800" b="1" dirty="0"/>
              <a:t>IF FUNDING IS AVAILABLE</a:t>
            </a:r>
            <a:r>
              <a:rPr lang="en-US" sz="48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The </a:t>
            </a:r>
            <a:r>
              <a:rPr lang="en-US" sz="4800" dirty="0"/>
              <a:t>Requestor, Division Dean, &amp; Division VP will be notified via email </a:t>
            </a:r>
            <a:r>
              <a:rPr lang="en-US" sz="4800" dirty="0" smtClean="0"/>
              <a:t>regarding approval of request.  </a:t>
            </a:r>
            <a:endParaRPr lang="en-US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Requestors </a:t>
            </a:r>
            <a:r>
              <a:rPr lang="en-US" sz="4800" dirty="0"/>
              <a:t>must </a:t>
            </a:r>
            <a:r>
              <a:rPr lang="en-US" sz="4800" dirty="0" smtClean="0"/>
              <a:t>receive final approval </a:t>
            </a:r>
            <a:r>
              <a:rPr lang="en-US" sz="4800" b="1" dirty="0"/>
              <a:t>BEFORE </a:t>
            </a:r>
            <a:r>
              <a:rPr lang="en-US" sz="4800" dirty="0"/>
              <a:t>purchasing items</a:t>
            </a:r>
            <a:r>
              <a:rPr lang="en-US" sz="4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ALL </a:t>
            </a:r>
            <a:r>
              <a:rPr lang="en-US" sz="4800" dirty="0"/>
              <a:t>REQUESTS MUST FOLLOW THE PURCHASING/PROCUREMENT </a:t>
            </a:r>
            <a:r>
              <a:rPr lang="en-US" sz="4800" dirty="0" smtClean="0"/>
              <a:t>PROCESS</a:t>
            </a:r>
            <a:r>
              <a:rPr lang="en-US" sz="4800" dirty="0"/>
              <a:t>. </a:t>
            </a:r>
            <a:r>
              <a:rPr lang="en-US" sz="4800" u="sng" dirty="0"/>
              <a:t>Unauthorized purchases will be the responsibility of the requester/department</a:t>
            </a:r>
            <a:r>
              <a:rPr lang="en-US" sz="4800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Link to </a:t>
            </a:r>
            <a:r>
              <a:rPr lang="en-US" sz="4800" dirty="0"/>
              <a:t>Purchasing Manual:  </a:t>
            </a:r>
            <a:r>
              <a:rPr lang="en-US" sz="4800" dirty="0">
                <a:hlinkClick r:id="rId2"/>
              </a:rPr>
              <a:t>https://www.sdccd.edu/docs/Purchasing/Purchasing%20Manual.pdf</a:t>
            </a:r>
            <a:endParaRPr lang="en-US" sz="4800" dirty="0"/>
          </a:p>
          <a:p>
            <a:pPr marL="0" indent="0">
              <a:buNone/>
            </a:pPr>
            <a:endParaRPr lang="en-US" u="sng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44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HEERF Expenses</a:t>
            </a:r>
            <a:endParaRPr lang="en-US" sz="2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2244467"/>
            <a:ext cx="5386917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Eligible Expenses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54564" y="2903733"/>
            <a:ext cx="5641954" cy="3488806"/>
          </a:xfrm>
        </p:spPr>
        <p:txBody>
          <a:bodyPr>
            <a:noAutofit/>
          </a:bodyPr>
          <a:lstStyle/>
          <a:p>
            <a:r>
              <a:rPr lang="en-US" sz="2200" dirty="0" smtClean="0"/>
              <a:t>Equipment, technology and apps to support remote instruction and administration</a:t>
            </a:r>
          </a:p>
          <a:p>
            <a:r>
              <a:rPr lang="en-US" sz="2200" dirty="0" smtClean="0"/>
              <a:t>Additional instructional/tutoring costs to support a remote learning environment</a:t>
            </a:r>
          </a:p>
          <a:p>
            <a:r>
              <a:rPr lang="en-US" sz="2200" dirty="0" smtClean="0"/>
              <a:t>Training for faculty and staff to operate effectively in a remote environment</a:t>
            </a:r>
          </a:p>
          <a:p>
            <a:r>
              <a:rPr lang="en-US" sz="2200" dirty="0"/>
              <a:t>Student Support Activities authorized by HEA</a:t>
            </a:r>
          </a:p>
          <a:p>
            <a:r>
              <a:rPr lang="en-US" sz="2200" dirty="0" smtClean="0"/>
              <a:t>PPE and related supplies</a:t>
            </a:r>
          </a:p>
          <a:p>
            <a:r>
              <a:rPr lang="en-US" sz="2200" dirty="0" smtClean="0"/>
              <a:t>Additional financial aid grants to students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93366" y="2244467"/>
            <a:ext cx="5389033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Prohibited </a:t>
            </a:r>
            <a:r>
              <a:rPr lang="en-US" dirty="0" smtClean="0">
                <a:solidFill>
                  <a:srgbClr val="FF0000"/>
                </a:solidFill>
              </a:rPr>
              <a:t>Expenses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93365" y="2903733"/>
            <a:ext cx="5389033" cy="263972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Equipment/supplies not germane to a COVID-related, remote work environment</a:t>
            </a:r>
          </a:p>
          <a:p>
            <a:r>
              <a:rPr lang="en-US" sz="2200" dirty="0" smtClean="0"/>
              <a:t>Office/home furniture</a:t>
            </a:r>
            <a:endParaRPr lang="en-US" sz="2200" dirty="0" smtClean="0"/>
          </a:p>
          <a:p>
            <a:r>
              <a:rPr lang="en-US" sz="2200" dirty="0" smtClean="0"/>
              <a:t>Capital improvements to buildings/facilities</a:t>
            </a:r>
          </a:p>
          <a:p>
            <a:r>
              <a:rPr lang="en-US" sz="2200" dirty="0" smtClean="0"/>
              <a:t>Pre-enrollment marketing/recruiting</a:t>
            </a:r>
          </a:p>
          <a:p>
            <a:r>
              <a:rPr lang="en-US" sz="2200" dirty="0" smtClean="0"/>
              <a:t>Endowment expenses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1106361"/>
            <a:ext cx="109728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dirty="0" smtClean="0"/>
              <a:t>HEERF funds cover eligible expenses incurred as a result of significant changes in instructional delivery due to COVID.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2775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411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Higher Education Emergency Relief Fund (HEERF)</vt:lpstr>
      <vt:lpstr>Higher Education Emergency Relief Fund (HEERF)</vt:lpstr>
      <vt:lpstr>Requesting HEERF Funds</vt:lpstr>
      <vt:lpstr>HEERF Expenses</vt:lpstr>
    </vt:vector>
  </TitlesOfParts>
  <Company>San Diego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HEERF Qualified Expenses</dc:title>
  <dc:creator>John Parker</dc:creator>
  <cp:lastModifiedBy>John Parker</cp:lastModifiedBy>
  <cp:revision>20</cp:revision>
  <dcterms:created xsi:type="dcterms:W3CDTF">2021-03-26T16:28:15Z</dcterms:created>
  <dcterms:modified xsi:type="dcterms:W3CDTF">2021-04-07T20:06:12Z</dcterms:modified>
</cp:coreProperties>
</file>